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63"/>
  </p:notesMasterIdLst>
  <p:sldIdLst>
    <p:sldId id="256" r:id="rId2"/>
    <p:sldId id="303" r:id="rId3"/>
    <p:sldId id="425" r:id="rId4"/>
    <p:sldId id="304" r:id="rId5"/>
    <p:sldId id="422" r:id="rId6"/>
    <p:sldId id="380" r:id="rId7"/>
    <p:sldId id="381" r:id="rId8"/>
    <p:sldId id="423" r:id="rId9"/>
    <p:sldId id="424" r:id="rId10"/>
    <p:sldId id="305" r:id="rId11"/>
    <p:sldId id="306" r:id="rId12"/>
    <p:sldId id="308" r:id="rId13"/>
    <p:sldId id="383" r:id="rId14"/>
    <p:sldId id="268" r:id="rId15"/>
    <p:sldId id="309" r:id="rId16"/>
    <p:sldId id="310" r:id="rId17"/>
    <p:sldId id="311" r:id="rId18"/>
    <p:sldId id="257" r:id="rId19"/>
    <p:sldId id="317" r:id="rId20"/>
    <p:sldId id="312" r:id="rId21"/>
    <p:sldId id="259" r:id="rId22"/>
    <p:sldId id="314" r:id="rId23"/>
    <p:sldId id="315" r:id="rId24"/>
    <p:sldId id="316" r:id="rId25"/>
    <p:sldId id="318" r:id="rId26"/>
    <p:sldId id="411" r:id="rId27"/>
    <p:sldId id="412" r:id="rId28"/>
    <p:sldId id="319" r:id="rId29"/>
    <p:sldId id="279" r:id="rId30"/>
    <p:sldId id="262" r:id="rId31"/>
    <p:sldId id="280" r:id="rId32"/>
    <p:sldId id="320" r:id="rId33"/>
    <p:sldId id="321" r:id="rId34"/>
    <p:sldId id="313" r:id="rId35"/>
    <p:sldId id="403" r:id="rId36"/>
    <p:sldId id="404" r:id="rId37"/>
    <p:sldId id="405" r:id="rId38"/>
    <p:sldId id="389" r:id="rId39"/>
    <p:sldId id="390" r:id="rId40"/>
    <p:sldId id="391" r:id="rId41"/>
    <p:sldId id="392" r:id="rId42"/>
    <p:sldId id="393" r:id="rId43"/>
    <p:sldId id="406" r:id="rId44"/>
    <p:sldId id="408" r:id="rId45"/>
    <p:sldId id="409" r:id="rId46"/>
    <p:sldId id="410" r:id="rId47"/>
    <p:sldId id="407" r:id="rId48"/>
    <p:sldId id="295" r:id="rId49"/>
    <p:sldId id="413" r:id="rId50"/>
    <p:sldId id="414" r:id="rId51"/>
    <p:sldId id="416" r:id="rId52"/>
    <p:sldId id="417" r:id="rId53"/>
    <p:sldId id="415" r:id="rId54"/>
    <p:sldId id="418" r:id="rId55"/>
    <p:sldId id="419" r:id="rId56"/>
    <p:sldId id="290" r:id="rId57"/>
    <p:sldId id="420" r:id="rId58"/>
    <p:sldId id="296" r:id="rId59"/>
    <p:sldId id="421" r:id="rId60"/>
    <p:sldId id="361" r:id="rId61"/>
    <p:sldId id="30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9"/>
    <p:restoredTop sz="94618"/>
  </p:normalViewPr>
  <p:slideViewPr>
    <p:cSldViewPr>
      <p:cViewPr varScale="1">
        <p:scale>
          <a:sx n="93" d="100"/>
          <a:sy n="93" d="100"/>
        </p:scale>
        <p:origin x="63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37EA1-29BA-45E0-967D-ACC208145E8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E23F83-75C1-462C-A24D-D2E6E8C4CE90}">
      <dgm:prSet/>
      <dgm:spPr/>
      <dgm:t>
        <a:bodyPr/>
        <a:lstStyle/>
        <a:p>
          <a:r>
            <a:rPr lang="en-US"/>
            <a:t>L’Affaire Dreyfus</a:t>
          </a:r>
        </a:p>
      </dgm:t>
    </dgm:pt>
    <dgm:pt modelId="{88B4A1A2-06E3-4EA3-A248-31EEDD80E0A6}" type="parTrans" cxnId="{2A8AEAA4-8391-462B-8B09-BF61A119D464}">
      <dgm:prSet/>
      <dgm:spPr/>
      <dgm:t>
        <a:bodyPr/>
        <a:lstStyle/>
        <a:p>
          <a:endParaRPr lang="en-US"/>
        </a:p>
      </dgm:t>
    </dgm:pt>
    <dgm:pt modelId="{80144ECB-6533-47CC-B9FC-2EE59147395C}" type="sibTrans" cxnId="{2A8AEAA4-8391-462B-8B09-BF61A119D464}">
      <dgm:prSet/>
      <dgm:spPr/>
      <dgm:t>
        <a:bodyPr/>
        <a:lstStyle/>
        <a:p>
          <a:endParaRPr lang="en-US"/>
        </a:p>
      </dgm:t>
    </dgm:pt>
    <dgm:pt modelId="{1C6C5B59-163A-4E86-94E8-FD9C8D5BB342}">
      <dgm:prSet/>
      <dgm:spPr/>
      <dgm:t>
        <a:bodyPr/>
        <a:lstStyle/>
        <a:p>
          <a:r>
            <a:rPr lang="en-US"/>
            <a:t>Derek Bentley’s forged confession</a:t>
          </a:r>
        </a:p>
      </dgm:t>
    </dgm:pt>
    <dgm:pt modelId="{A0D7D1BB-12D1-46AF-9B52-EF938C9FFC22}" type="parTrans" cxnId="{FF442C9E-AC7F-4D48-9DEE-F9A59037F995}">
      <dgm:prSet/>
      <dgm:spPr/>
      <dgm:t>
        <a:bodyPr/>
        <a:lstStyle/>
        <a:p>
          <a:endParaRPr lang="en-US"/>
        </a:p>
      </dgm:t>
    </dgm:pt>
    <dgm:pt modelId="{329ADFAA-A64D-43B0-99F9-BA9C11426FCC}" type="sibTrans" cxnId="{FF442C9E-AC7F-4D48-9DEE-F9A59037F995}">
      <dgm:prSet/>
      <dgm:spPr/>
      <dgm:t>
        <a:bodyPr/>
        <a:lstStyle/>
        <a:p>
          <a:endParaRPr lang="en-US"/>
        </a:p>
      </dgm:t>
    </dgm:pt>
    <dgm:pt modelId="{4B41919B-CEEA-45FE-BEB3-72D2CE22060C}">
      <dgm:prSet/>
      <dgm:spPr/>
      <dgm:t>
        <a:bodyPr/>
        <a:lstStyle/>
        <a:p>
          <a:r>
            <a:rPr lang="en-US"/>
            <a:t>The Unabomber Manifesto</a:t>
          </a:r>
        </a:p>
      </dgm:t>
    </dgm:pt>
    <dgm:pt modelId="{175D979C-22A8-47D8-A901-71B7B844C40C}" type="parTrans" cxnId="{094A56CD-6F0D-474E-A281-9580B030B60A}">
      <dgm:prSet/>
      <dgm:spPr/>
      <dgm:t>
        <a:bodyPr/>
        <a:lstStyle/>
        <a:p>
          <a:endParaRPr lang="en-US"/>
        </a:p>
      </dgm:t>
    </dgm:pt>
    <dgm:pt modelId="{8ED790BD-8054-472B-A632-6A485CDAEBD6}" type="sibTrans" cxnId="{094A56CD-6F0D-474E-A281-9580B030B60A}">
      <dgm:prSet/>
      <dgm:spPr/>
      <dgm:t>
        <a:bodyPr/>
        <a:lstStyle/>
        <a:p>
          <a:endParaRPr lang="en-US"/>
        </a:p>
      </dgm:t>
    </dgm:pt>
    <dgm:pt modelId="{B8C7D917-1708-4E0F-A25F-6878DA4A6866}">
      <dgm:prSet/>
      <dgm:spPr/>
      <dgm:t>
        <a:bodyPr/>
        <a:lstStyle/>
        <a:p>
          <a:r>
            <a:rPr lang="en-US" dirty="0"/>
            <a:t>The Jon Benet Ramsey ransom note</a:t>
          </a:r>
        </a:p>
      </dgm:t>
    </dgm:pt>
    <dgm:pt modelId="{A7B4647E-34E7-4528-94BE-AD25D064A09A}" type="parTrans" cxnId="{A3904C62-E4C7-469A-A7E3-C26AC768F22C}">
      <dgm:prSet/>
      <dgm:spPr/>
      <dgm:t>
        <a:bodyPr/>
        <a:lstStyle/>
        <a:p>
          <a:endParaRPr lang="en-US"/>
        </a:p>
      </dgm:t>
    </dgm:pt>
    <dgm:pt modelId="{38DC1A9E-CD52-457C-BDCB-C77B953BC730}" type="sibTrans" cxnId="{A3904C62-E4C7-469A-A7E3-C26AC768F22C}">
      <dgm:prSet/>
      <dgm:spPr/>
      <dgm:t>
        <a:bodyPr/>
        <a:lstStyle/>
        <a:p>
          <a:endParaRPr lang="en-US"/>
        </a:p>
      </dgm:t>
    </dgm:pt>
    <dgm:pt modelId="{B6E3F27E-9D0E-4ADF-B886-F6004A8E9230}">
      <dgm:prSet/>
      <dgm:spPr/>
      <dgm:t>
        <a:bodyPr/>
        <a:lstStyle/>
        <a:p>
          <a:r>
            <a:rPr lang="en-US" i="1"/>
            <a:t>Ceglia v. Zuckerberg</a:t>
          </a:r>
          <a:endParaRPr lang="en-US"/>
        </a:p>
      </dgm:t>
    </dgm:pt>
    <dgm:pt modelId="{CA5A9939-0700-42A2-9A9A-F79848A7B78E}" type="parTrans" cxnId="{9C7DBF4B-1987-4423-B4AF-07A1637619DA}">
      <dgm:prSet/>
      <dgm:spPr/>
      <dgm:t>
        <a:bodyPr/>
        <a:lstStyle/>
        <a:p>
          <a:endParaRPr lang="en-US"/>
        </a:p>
      </dgm:t>
    </dgm:pt>
    <dgm:pt modelId="{FF9F549B-B348-43FA-B624-80A3EB36FC3A}" type="sibTrans" cxnId="{9C7DBF4B-1987-4423-B4AF-07A1637619DA}">
      <dgm:prSet/>
      <dgm:spPr/>
      <dgm:t>
        <a:bodyPr/>
        <a:lstStyle/>
        <a:p>
          <a:endParaRPr lang="en-US"/>
        </a:p>
      </dgm:t>
    </dgm:pt>
    <dgm:pt modelId="{065E4CF7-D50F-8343-AF5F-75A860F8BE71}" type="pres">
      <dgm:prSet presAssocID="{12037EA1-29BA-45E0-967D-ACC208145E87}" presName="vert0" presStyleCnt="0">
        <dgm:presLayoutVars>
          <dgm:dir/>
          <dgm:animOne val="branch"/>
          <dgm:animLvl val="lvl"/>
        </dgm:presLayoutVars>
      </dgm:prSet>
      <dgm:spPr/>
    </dgm:pt>
    <dgm:pt modelId="{DEA02422-7E57-244B-94DB-578ADEB68E57}" type="pres">
      <dgm:prSet presAssocID="{1EE23F83-75C1-462C-A24D-D2E6E8C4CE90}" presName="thickLine" presStyleLbl="alignNode1" presStyleIdx="0" presStyleCnt="5"/>
      <dgm:spPr/>
    </dgm:pt>
    <dgm:pt modelId="{9A3FD6A7-98F4-2046-B5C2-8B29CFFE156A}" type="pres">
      <dgm:prSet presAssocID="{1EE23F83-75C1-462C-A24D-D2E6E8C4CE90}" presName="horz1" presStyleCnt="0"/>
      <dgm:spPr/>
    </dgm:pt>
    <dgm:pt modelId="{07C688DB-E146-BD4F-A765-1379843B2AF4}" type="pres">
      <dgm:prSet presAssocID="{1EE23F83-75C1-462C-A24D-D2E6E8C4CE90}" presName="tx1" presStyleLbl="revTx" presStyleIdx="0" presStyleCnt="5"/>
      <dgm:spPr/>
    </dgm:pt>
    <dgm:pt modelId="{502BA60A-89A4-B74C-B5C9-0EE842C84EBC}" type="pres">
      <dgm:prSet presAssocID="{1EE23F83-75C1-462C-A24D-D2E6E8C4CE90}" presName="vert1" presStyleCnt="0"/>
      <dgm:spPr/>
    </dgm:pt>
    <dgm:pt modelId="{142777C8-5610-9045-8974-CFCF79376431}" type="pres">
      <dgm:prSet presAssocID="{1C6C5B59-163A-4E86-94E8-FD9C8D5BB342}" presName="thickLine" presStyleLbl="alignNode1" presStyleIdx="1" presStyleCnt="5"/>
      <dgm:spPr/>
    </dgm:pt>
    <dgm:pt modelId="{A55FB9F8-625F-EF44-824C-1A3DC7A45BC5}" type="pres">
      <dgm:prSet presAssocID="{1C6C5B59-163A-4E86-94E8-FD9C8D5BB342}" presName="horz1" presStyleCnt="0"/>
      <dgm:spPr/>
    </dgm:pt>
    <dgm:pt modelId="{56DA2BEE-5685-C645-BDF7-EC7297DAE295}" type="pres">
      <dgm:prSet presAssocID="{1C6C5B59-163A-4E86-94E8-FD9C8D5BB342}" presName="tx1" presStyleLbl="revTx" presStyleIdx="1" presStyleCnt="5"/>
      <dgm:spPr/>
    </dgm:pt>
    <dgm:pt modelId="{06CEF54B-6D75-AA49-92BE-EBB42D4CE92E}" type="pres">
      <dgm:prSet presAssocID="{1C6C5B59-163A-4E86-94E8-FD9C8D5BB342}" presName="vert1" presStyleCnt="0"/>
      <dgm:spPr/>
    </dgm:pt>
    <dgm:pt modelId="{D7AD73A4-82CA-6F4B-B524-FE9BE23B997F}" type="pres">
      <dgm:prSet presAssocID="{4B41919B-CEEA-45FE-BEB3-72D2CE22060C}" presName="thickLine" presStyleLbl="alignNode1" presStyleIdx="2" presStyleCnt="5"/>
      <dgm:spPr/>
    </dgm:pt>
    <dgm:pt modelId="{E4C6D54A-4A50-1A41-8A4E-4BF00F9A1095}" type="pres">
      <dgm:prSet presAssocID="{4B41919B-CEEA-45FE-BEB3-72D2CE22060C}" presName="horz1" presStyleCnt="0"/>
      <dgm:spPr/>
    </dgm:pt>
    <dgm:pt modelId="{F106F293-5F3E-1249-8090-A198CC03F2D0}" type="pres">
      <dgm:prSet presAssocID="{4B41919B-CEEA-45FE-BEB3-72D2CE22060C}" presName="tx1" presStyleLbl="revTx" presStyleIdx="2" presStyleCnt="5"/>
      <dgm:spPr/>
    </dgm:pt>
    <dgm:pt modelId="{CC2C356C-9DE7-D44F-87C7-7265EC161E07}" type="pres">
      <dgm:prSet presAssocID="{4B41919B-CEEA-45FE-BEB3-72D2CE22060C}" presName="vert1" presStyleCnt="0"/>
      <dgm:spPr/>
    </dgm:pt>
    <dgm:pt modelId="{817AD293-093B-AD4C-954B-1D135939CD93}" type="pres">
      <dgm:prSet presAssocID="{B8C7D917-1708-4E0F-A25F-6878DA4A6866}" presName="thickLine" presStyleLbl="alignNode1" presStyleIdx="3" presStyleCnt="5"/>
      <dgm:spPr/>
    </dgm:pt>
    <dgm:pt modelId="{E48A0051-B769-144A-B69A-49B3D1246892}" type="pres">
      <dgm:prSet presAssocID="{B8C7D917-1708-4E0F-A25F-6878DA4A6866}" presName="horz1" presStyleCnt="0"/>
      <dgm:spPr/>
    </dgm:pt>
    <dgm:pt modelId="{E93B548E-C059-EB4E-BD0B-FD5645B6D8C4}" type="pres">
      <dgm:prSet presAssocID="{B8C7D917-1708-4E0F-A25F-6878DA4A6866}" presName="tx1" presStyleLbl="revTx" presStyleIdx="3" presStyleCnt="5"/>
      <dgm:spPr/>
    </dgm:pt>
    <dgm:pt modelId="{5BE9372B-CC22-2E43-82CA-FDA9A9BEB365}" type="pres">
      <dgm:prSet presAssocID="{B8C7D917-1708-4E0F-A25F-6878DA4A6866}" presName="vert1" presStyleCnt="0"/>
      <dgm:spPr/>
    </dgm:pt>
    <dgm:pt modelId="{2E5643BC-17B7-B240-8316-3603453D6929}" type="pres">
      <dgm:prSet presAssocID="{B6E3F27E-9D0E-4ADF-B886-F6004A8E9230}" presName="thickLine" presStyleLbl="alignNode1" presStyleIdx="4" presStyleCnt="5"/>
      <dgm:spPr/>
    </dgm:pt>
    <dgm:pt modelId="{6BD7A9C5-578C-AC4E-9413-6F79374FC4C0}" type="pres">
      <dgm:prSet presAssocID="{B6E3F27E-9D0E-4ADF-B886-F6004A8E9230}" presName="horz1" presStyleCnt="0"/>
      <dgm:spPr/>
    </dgm:pt>
    <dgm:pt modelId="{3F18E450-E3B1-0C49-8292-5409872598FC}" type="pres">
      <dgm:prSet presAssocID="{B6E3F27E-9D0E-4ADF-B886-F6004A8E9230}" presName="tx1" presStyleLbl="revTx" presStyleIdx="4" presStyleCnt="5"/>
      <dgm:spPr/>
    </dgm:pt>
    <dgm:pt modelId="{4C449656-2C2F-6C44-9688-8651F494CDB3}" type="pres">
      <dgm:prSet presAssocID="{B6E3F27E-9D0E-4ADF-B886-F6004A8E9230}" presName="vert1" presStyleCnt="0"/>
      <dgm:spPr/>
    </dgm:pt>
  </dgm:ptLst>
  <dgm:cxnLst>
    <dgm:cxn modelId="{9C7DBF4B-1987-4423-B4AF-07A1637619DA}" srcId="{12037EA1-29BA-45E0-967D-ACC208145E87}" destId="{B6E3F27E-9D0E-4ADF-B886-F6004A8E9230}" srcOrd="4" destOrd="0" parTransId="{CA5A9939-0700-42A2-9A9A-F79848A7B78E}" sibTransId="{FF9F549B-B348-43FA-B624-80A3EB36FC3A}"/>
    <dgm:cxn modelId="{DA327B55-AC09-0440-A95F-E297FE185927}" type="presOf" srcId="{1EE23F83-75C1-462C-A24D-D2E6E8C4CE90}" destId="{07C688DB-E146-BD4F-A765-1379843B2AF4}" srcOrd="0" destOrd="0" presId="urn:microsoft.com/office/officeart/2008/layout/LinedList"/>
    <dgm:cxn modelId="{A3904C62-E4C7-469A-A7E3-C26AC768F22C}" srcId="{12037EA1-29BA-45E0-967D-ACC208145E87}" destId="{B8C7D917-1708-4E0F-A25F-6878DA4A6866}" srcOrd="3" destOrd="0" parTransId="{A7B4647E-34E7-4528-94BE-AD25D064A09A}" sibTransId="{38DC1A9E-CD52-457C-BDCB-C77B953BC730}"/>
    <dgm:cxn modelId="{56FB9E79-197F-AF41-B2C9-81486C21E80F}" type="presOf" srcId="{4B41919B-CEEA-45FE-BEB3-72D2CE22060C}" destId="{F106F293-5F3E-1249-8090-A198CC03F2D0}" srcOrd="0" destOrd="0" presId="urn:microsoft.com/office/officeart/2008/layout/LinedList"/>
    <dgm:cxn modelId="{EDD1F27C-9B3F-864C-8023-0F189F62E73A}" type="presOf" srcId="{12037EA1-29BA-45E0-967D-ACC208145E87}" destId="{065E4CF7-D50F-8343-AF5F-75A860F8BE71}" srcOrd="0" destOrd="0" presId="urn:microsoft.com/office/officeart/2008/layout/LinedList"/>
    <dgm:cxn modelId="{D7CF748A-E9F3-7D42-923B-F752218D8D7B}" type="presOf" srcId="{B6E3F27E-9D0E-4ADF-B886-F6004A8E9230}" destId="{3F18E450-E3B1-0C49-8292-5409872598FC}" srcOrd="0" destOrd="0" presId="urn:microsoft.com/office/officeart/2008/layout/LinedList"/>
    <dgm:cxn modelId="{FF442C9E-AC7F-4D48-9DEE-F9A59037F995}" srcId="{12037EA1-29BA-45E0-967D-ACC208145E87}" destId="{1C6C5B59-163A-4E86-94E8-FD9C8D5BB342}" srcOrd="1" destOrd="0" parTransId="{A0D7D1BB-12D1-46AF-9B52-EF938C9FFC22}" sibTransId="{329ADFAA-A64D-43B0-99F9-BA9C11426FCC}"/>
    <dgm:cxn modelId="{2A8AEAA4-8391-462B-8B09-BF61A119D464}" srcId="{12037EA1-29BA-45E0-967D-ACC208145E87}" destId="{1EE23F83-75C1-462C-A24D-D2E6E8C4CE90}" srcOrd="0" destOrd="0" parTransId="{88B4A1A2-06E3-4EA3-A248-31EEDD80E0A6}" sibTransId="{80144ECB-6533-47CC-B9FC-2EE59147395C}"/>
    <dgm:cxn modelId="{6D6BF0B1-1B54-314C-A088-588CDD4394FB}" type="presOf" srcId="{B8C7D917-1708-4E0F-A25F-6878DA4A6866}" destId="{E93B548E-C059-EB4E-BD0B-FD5645B6D8C4}" srcOrd="0" destOrd="0" presId="urn:microsoft.com/office/officeart/2008/layout/LinedList"/>
    <dgm:cxn modelId="{094A56CD-6F0D-474E-A281-9580B030B60A}" srcId="{12037EA1-29BA-45E0-967D-ACC208145E87}" destId="{4B41919B-CEEA-45FE-BEB3-72D2CE22060C}" srcOrd="2" destOrd="0" parTransId="{175D979C-22A8-47D8-A901-71B7B844C40C}" sibTransId="{8ED790BD-8054-472B-A632-6A485CDAEBD6}"/>
    <dgm:cxn modelId="{591DAFD4-2F60-DC46-8014-7737EDA5E124}" type="presOf" srcId="{1C6C5B59-163A-4E86-94E8-FD9C8D5BB342}" destId="{56DA2BEE-5685-C645-BDF7-EC7297DAE295}" srcOrd="0" destOrd="0" presId="urn:microsoft.com/office/officeart/2008/layout/LinedList"/>
    <dgm:cxn modelId="{00FD8BC8-1984-DA4B-A429-A1469FAC8999}" type="presParOf" srcId="{065E4CF7-D50F-8343-AF5F-75A860F8BE71}" destId="{DEA02422-7E57-244B-94DB-578ADEB68E57}" srcOrd="0" destOrd="0" presId="urn:microsoft.com/office/officeart/2008/layout/LinedList"/>
    <dgm:cxn modelId="{77B7BB69-52D6-6E49-96D5-4713622058DB}" type="presParOf" srcId="{065E4CF7-D50F-8343-AF5F-75A860F8BE71}" destId="{9A3FD6A7-98F4-2046-B5C2-8B29CFFE156A}" srcOrd="1" destOrd="0" presId="urn:microsoft.com/office/officeart/2008/layout/LinedList"/>
    <dgm:cxn modelId="{6BCFDD3A-31A1-534C-8D69-D5B224ABE4CB}" type="presParOf" srcId="{9A3FD6A7-98F4-2046-B5C2-8B29CFFE156A}" destId="{07C688DB-E146-BD4F-A765-1379843B2AF4}" srcOrd="0" destOrd="0" presId="urn:microsoft.com/office/officeart/2008/layout/LinedList"/>
    <dgm:cxn modelId="{0BEEF1EA-FEE6-184E-BF0A-0F025D6F174A}" type="presParOf" srcId="{9A3FD6A7-98F4-2046-B5C2-8B29CFFE156A}" destId="{502BA60A-89A4-B74C-B5C9-0EE842C84EBC}" srcOrd="1" destOrd="0" presId="urn:microsoft.com/office/officeart/2008/layout/LinedList"/>
    <dgm:cxn modelId="{57EC8DB5-7E9A-C548-8271-127BFF1EFFFD}" type="presParOf" srcId="{065E4CF7-D50F-8343-AF5F-75A860F8BE71}" destId="{142777C8-5610-9045-8974-CFCF79376431}" srcOrd="2" destOrd="0" presId="urn:microsoft.com/office/officeart/2008/layout/LinedList"/>
    <dgm:cxn modelId="{4E1FFF57-01AE-6B4B-BBAB-AEF95996376B}" type="presParOf" srcId="{065E4CF7-D50F-8343-AF5F-75A860F8BE71}" destId="{A55FB9F8-625F-EF44-824C-1A3DC7A45BC5}" srcOrd="3" destOrd="0" presId="urn:microsoft.com/office/officeart/2008/layout/LinedList"/>
    <dgm:cxn modelId="{6E224989-F647-4E49-8F9E-1FE4B9356A67}" type="presParOf" srcId="{A55FB9F8-625F-EF44-824C-1A3DC7A45BC5}" destId="{56DA2BEE-5685-C645-BDF7-EC7297DAE295}" srcOrd="0" destOrd="0" presId="urn:microsoft.com/office/officeart/2008/layout/LinedList"/>
    <dgm:cxn modelId="{55803F5A-A546-7D4B-8279-82DE47247299}" type="presParOf" srcId="{A55FB9F8-625F-EF44-824C-1A3DC7A45BC5}" destId="{06CEF54B-6D75-AA49-92BE-EBB42D4CE92E}" srcOrd="1" destOrd="0" presId="urn:microsoft.com/office/officeart/2008/layout/LinedList"/>
    <dgm:cxn modelId="{3304852D-2136-504D-B77D-B82747B9AFCB}" type="presParOf" srcId="{065E4CF7-D50F-8343-AF5F-75A860F8BE71}" destId="{D7AD73A4-82CA-6F4B-B524-FE9BE23B997F}" srcOrd="4" destOrd="0" presId="urn:microsoft.com/office/officeart/2008/layout/LinedList"/>
    <dgm:cxn modelId="{71E80137-051C-2841-BCA0-2CBB55F2C994}" type="presParOf" srcId="{065E4CF7-D50F-8343-AF5F-75A860F8BE71}" destId="{E4C6D54A-4A50-1A41-8A4E-4BF00F9A1095}" srcOrd="5" destOrd="0" presId="urn:microsoft.com/office/officeart/2008/layout/LinedList"/>
    <dgm:cxn modelId="{BFCB0758-C236-034B-B859-028CBF38458D}" type="presParOf" srcId="{E4C6D54A-4A50-1A41-8A4E-4BF00F9A1095}" destId="{F106F293-5F3E-1249-8090-A198CC03F2D0}" srcOrd="0" destOrd="0" presId="urn:microsoft.com/office/officeart/2008/layout/LinedList"/>
    <dgm:cxn modelId="{C8568883-19A5-8B41-9209-6D56D615A013}" type="presParOf" srcId="{E4C6D54A-4A50-1A41-8A4E-4BF00F9A1095}" destId="{CC2C356C-9DE7-D44F-87C7-7265EC161E07}" srcOrd="1" destOrd="0" presId="urn:microsoft.com/office/officeart/2008/layout/LinedList"/>
    <dgm:cxn modelId="{7A36599E-C58C-5F48-A652-C9C4F980A511}" type="presParOf" srcId="{065E4CF7-D50F-8343-AF5F-75A860F8BE71}" destId="{817AD293-093B-AD4C-954B-1D135939CD93}" srcOrd="6" destOrd="0" presId="urn:microsoft.com/office/officeart/2008/layout/LinedList"/>
    <dgm:cxn modelId="{AC7BB10E-EC4E-244E-87FA-CC100EDFF1CD}" type="presParOf" srcId="{065E4CF7-D50F-8343-AF5F-75A860F8BE71}" destId="{E48A0051-B769-144A-B69A-49B3D1246892}" srcOrd="7" destOrd="0" presId="urn:microsoft.com/office/officeart/2008/layout/LinedList"/>
    <dgm:cxn modelId="{6C6E3E5B-B19C-2E42-8256-5DEB29BBC318}" type="presParOf" srcId="{E48A0051-B769-144A-B69A-49B3D1246892}" destId="{E93B548E-C059-EB4E-BD0B-FD5645B6D8C4}" srcOrd="0" destOrd="0" presId="urn:microsoft.com/office/officeart/2008/layout/LinedList"/>
    <dgm:cxn modelId="{08921AE2-5252-6847-81C4-BAD7E9687C55}" type="presParOf" srcId="{E48A0051-B769-144A-B69A-49B3D1246892}" destId="{5BE9372B-CC22-2E43-82CA-FDA9A9BEB365}" srcOrd="1" destOrd="0" presId="urn:microsoft.com/office/officeart/2008/layout/LinedList"/>
    <dgm:cxn modelId="{FEB29165-8F39-854C-ACFE-4CE0670488BE}" type="presParOf" srcId="{065E4CF7-D50F-8343-AF5F-75A860F8BE71}" destId="{2E5643BC-17B7-B240-8316-3603453D6929}" srcOrd="8" destOrd="0" presId="urn:microsoft.com/office/officeart/2008/layout/LinedList"/>
    <dgm:cxn modelId="{383FB861-B39F-3D4B-9D3A-C1ABF2F7F2F8}" type="presParOf" srcId="{065E4CF7-D50F-8343-AF5F-75A860F8BE71}" destId="{6BD7A9C5-578C-AC4E-9413-6F79374FC4C0}" srcOrd="9" destOrd="0" presId="urn:microsoft.com/office/officeart/2008/layout/LinedList"/>
    <dgm:cxn modelId="{BF1E33AC-73C6-074C-B391-163ED6F246B2}" type="presParOf" srcId="{6BD7A9C5-578C-AC4E-9413-6F79374FC4C0}" destId="{3F18E450-E3B1-0C49-8292-5409872598FC}" srcOrd="0" destOrd="0" presId="urn:microsoft.com/office/officeart/2008/layout/LinedList"/>
    <dgm:cxn modelId="{C0FC4000-323B-424C-BA64-B6AE92B953DD}" type="presParOf" srcId="{6BD7A9C5-578C-AC4E-9413-6F79374FC4C0}" destId="{4C449656-2C2F-6C44-9688-8651F494CD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2422-7E57-244B-94DB-578ADEB68E57}">
      <dsp:nvSpPr>
        <dsp:cNvPr id="0" name=""/>
        <dsp:cNvSpPr/>
      </dsp:nvSpPr>
      <dsp:spPr>
        <a:xfrm>
          <a:off x="0" y="569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688DB-E146-BD4F-A765-1379843B2AF4}">
      <dsp:nvSpPr>
        <dsp:cNvPr id="0" name=""/>
        <dsp:cNvSpPr/>
      </dsp:nvSpPr>
      <dsp:spPr>
        <a:xfrm>
          <a:off x="0" y="569"/>
          <a:ext cx="3657600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L’Affaire Dreyfus</a:t>
          </a:r>
        </a:p>
      </dsp:txBody>
      <dsp:txXfrm>
        <a:off x="0" y="569"/>
        <a:ext cx="3657600" cy="932460"/>
      </dsp:txXfrm>
    </dsp:sp>
    <dsp:sp modelId="{142777C8-5610-9045-8974-CFCF79376431}">
      <dsp:nvSpPr>
        <dsp:cNvPr id="0" name=""/>
        <dsp:cNvSpPr/>
      </dsp:nvSpPr>
      <dsp:spPr>
        <a:xfrm>
          <a:off x="0" y="933029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A2BEE-5685-C645-BDF7-EC7297DAE295}">
      <dsp:nvSpPr>
        <dsp:cNvPr id="0" name=""/>
        <dsp:cNvSpPr/>
      </dsp:nvSpPr>
      <dsp:spPr>
        <a:xfrm>
          <a:off x="0" y="933029"/>
          <a:ext cx="3657600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Derek Bentley’s forged confession</a:t>
          </a:r>
        </a:p>
      </dsp:txBody>
      <dsp:txXfrm>
        <a:off x="0" y="933029"/>
        <a:ext cx="3657600" cy="932460"/>
      </dsp:txXfrm>
    </dsp:sp>
    <dsp:sp modelId="{D7AD73A4-82CA-6F4B-B524-FE9BE23B997F}">
      <dsp:nvSpPr>
        <dsp:cNvPr id="0" name=""/>
        <dsp:cNvSpPr/>
      </dsp:nvSpPr>
      <dsp:spPr>
        <a:xfrm>
          <a:off x="0" y="1865489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F293-5F3E-1249-8090-A198CC03F2D0}">
      <dsp:nvSpPr>
        <dsp:cNvPr id="0" name=""/>
        <dsp:cNvSpPr/>
      </dsp:nvSpPr>
      <dsp:spPr>
        <a:xfrm>
          <a:off x="0" y="1865489"/>
          <a:ext cx="3657600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Unabomber Manifesto</a:t>
          </a:r>
        </a:p>
      </dsp:txBody>
      <dsp:txXfrm>
        <a:off x="0" y="1865489"/>
        <a:ext cx="3657600" cy="932460"/>
      </dsp:txXfrm>
    </dsp:sp>
    <dsp:sp modelId="{817AD293-093B-AD4C-954B-1D135939CD93}">
      <dsp:nvSpPr>
        <dsp:cNvPr id="0" name=""/>
        <dsp:cNvSpPr/>
      </dsp:nvSpPr>
      <dsp:spPr>
        <a:xfrm>
          <a:off x="0" y="2797950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B548E-C059-EB4E-BD0B-FD5645B6D8C4}">
      <dsp:nvSpPr>
        <dsp:cNvPr id="0" name=""/>
        <dsp:cNvSpPr/>
      </dsp:nvSpPr>
      <dsp:spPr>
        <a:xfrm>
          <a:off x="0" y="2797950"/>
          <a:ext cx="3657600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Jon Benet Ramsey ransom note</a:t>
          </a:r>
        </a:p>
      </dsp:txBody>
      <dsp:txXfrm>
        <a:off x="0" y="2797950"/>
        <a:ext cx="3657600" cy="932460"/>
      </dsp:txXfrm>
    </dsp:sp>
    <dsp:sp modelId="{2E5643BC-17B7-B240-8316-3603453D6929}">
      <dsp:nvSpPr>
        <dsp:cNvPr id="0" name=""/>
        <dsp:cNvSpPr/>
      </dsp:nvSpPr>
      <dsp:spPr>
        <a:xfrm>
          <a:off x="0" y="3730410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450-E3B1-0C49-8292-5409872598FC}">
      <dsp:nvSpPr>
        <dsp:cNvPr id="0" name=""/>
        <dsp:cNvSpPr/>
      </dsp:nvSpPr>
      <dsp:spPr>
        <a:xfrm>
          <a:off x="0" y="3730410"/>
          <a:ext cx="3657600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i="1" kern="1200"/>
            <a:t>Ceglia v. Zuckerberg</a:t>
          </a:r>
          <a:endParaRPr lang="en-US" sz="2700" kern="1200"/>
        </a:p>
      </dsp:txBody>
      <dsp:txXfrm>
        <a:off x="0" y="3730410"/>
        <a:ext cx="3657600" cy="93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E53FF-3D4A-B947-BC71-D8A2589E399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FA631-9C12-474C-9B59-A662BAA62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7BC120A7-975C-744A-BA71-1F59DABDB6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794A0C85-9819-1040-99BF-DE62A0ACC2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Second ”Son of Sam” letter (May 30, 1977).   David Berkowitz killed eight people in NYC between July 1976 and July 1977. 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FCDE1231-4E86-3040-8705-55A3BD29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7A08FEA-05FB-3C40-967E-C44A12416ACD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74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FA631-9C12-474C-9B59-A662BAA62A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E55F7-CB59-784F-89AA-001AEAEF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AE461-C464-2346-A26F-63404550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E270B-8DF2-0749-A2F1-B48C7805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5A6A8C9-09ED-2F45-BD89-DD9673AC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6875" y="6443246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84624A-78E0-A943-8564-1D26DB379291}" type="slidenum">
              <a:rPr lang="en-US" sz="1600" b="1" smtClean="0"/>
              <a:t>‹#›</a:t>
            </a:fld>
            <a:r>
              <a:rPr lang="en-US" sz="1600" b="1" dirty="0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E9E6F7E-5576-481D-AD6E-5BE875B96C0E}" type="datetimeFigureOut">
              <a:rPr lang="en-US" smtClean="0"/>
              <a:t>7/10/22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C5CA0E0-17CE-4A61-83BE-29125675232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6875" y="644324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4ED4C2-8E0D-4032-AA2C-9ECB40EB23C0}" type="slidenum">
              <a:rPr lang="en-US" sz="1600" b="1" smtClean="0"/>
              <a:t>‹#›</a:t>
            </a:fld>
            <a:endParaRPr lang="en-US" sz="16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E2AA3B-E0F8-974C-8AD1-A5A8C038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6781800" cy="2286000"/>
          </a:xfrm>
        </p:spPr>
        <p:txBody>
          <a:bodyPr>
            <a:normAutofit fontScale="90000"/>
          </a:bodyPr>
          <a:lstStyle/>
          <a:p>
            <a:r>
              <a:rPr lang="en-US" sz="4400" b="0" dirty="0">
                <a:effectLst/>
              </a:rPr>
              <a:t>Stylometric authorship attribution</a:t>
            </a:r>
            <a:r>
              <a:rPr lang="en-US" b="0" dirty="0">
                <a:effectLst/>
              </a:rPr>
              <a:t>: A Detective ROMANCE</a:t>
            </a:r>
            <a:endParaRPr lang="en-US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B8A1A8-A424-3E4E-B16B-14E2CBDE2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200" y="4648200"/>
            <a:ext cx="6400800" cy="1966912"/>
          </a:xfrm>
        </p:spPr>
        <p:txBody>
          <a:bodyPr>
            <a:noAutofit/>
          </a:bodyPr>
          <a:lstStyle/>
          <a:p>
            <a:r>
              <a:rPr lang="en-US" sz="2400" dirty="0"/>
              <a:t>Patrick Juola, Ph.D.</a:t>
            </a:r>
          </a:p>
          <a:p>
            <a:endParaRPr lang="en-US" sz="2400" dirty="0"/>
          </a:p>
          <a:p>
            <a:r>
              <a:rPr lang="en-US" dirty="0" err="1"/>
              <a:t>Lauritis</a:t>
            </a:r>
            <a:r>
              <a:rPr lang="en-US" dirty="0"/>
              <a:t> Professor of Teaching and Technology</a:t>
            </a:r>
          </a:p>
          <a:p>
            <a:r>
              <a:rPr lang="en-US" dirty="0"/>
              <a:t>Mathematics and Computer Science Department</a:t>
            </a:r>
          </a:p>
          <a:p>
            <a:r>
              <a:rPr lang="en-US" dirty="0"/>
              <a:t>Duquesne University, Pittsburgh, PA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2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02A5C-DBFB-7A43-8903-169072CC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Documentary evidence is important (increasingly so as we move online)</a:t>
            </a:r>
          </a:p>
          <a:p>
            <a:r>
              <a:rPr lang="en-US" dirty="0"/>
              <a:t>Some crimes (forgery, document fraud, libel</a:t>
            </a:r>
            <a:r>
              <a:rPr lang="en-US" baseline="30000" dirty="0"/>
              <a:t>*</a:t>
            </a:r>
            <a:r>
              <a:rPr lang="en-US" dirty="0"/>
              <a:t>) can only be committed via documents</a:t>
            </a:r>
          </a:p>
          <a:p>
            <a:r>
              <a:rPr lang="en-US" dirty="0"/>
              <a:t>Whole section of AAFS devoted to the physical examination of “questioned documents”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63EF98-7D25-BC4B-BAB5-E9F119D0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Questioned Documents</a:t>
            </a:r>
          </a:p>
        </p:txBody>
      </p:sp>
    </p:spTree>
    <p:extLst>
      <p:ext uri="{BB962C8B-B14F-4D97-AF65-F5344CB8AC3E}">
        <p14:creationId xmlns:p14="http://schemas.microsoft.com/office/powerpoint/2010/main" val="132553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242F1E-7542-604E-BFAB-2BFC2432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suicide note real?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CF143-9C31-2647-992F-349950A7F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J.D. : </a:t>
            </a:r>
            <a:r>
              <a:rPr lang="en-US" dirty="0"/>
              <a:t>Um... 'to me, though, suicide is the natural answer to the myriad of problems life has given me'.</a:t>
            </a:r>
          </a:p>
          <a:p>
            <a:r>
              <a:rPr lang="en-US" b="1" dirty="0"/>
              <a:t>Veronica Sawyer : </a:t>
            </a:r>
            <a:r>
              <a:rPr lang="en-US" dirty="0"/>
              <a:t>That's good but Heather would never use the word myriad.</a:t>
            </a:r>
          </a:p>
          <a:p>
            <a:r>
              <a:rPr lang="en-US" b="1" dirty="0"/>
              <a:t>J.D. : </a:t>
            </a:r>
            <a:r>
              <a:rPr lang="en-US" dirty="0"/>
              <a:t>This is the last thing she'll ever write; she'll want to use as many 50-cent words as possible.</a:t>
            </a:r>
          </a:p>
          <a:p>
            <a:r>
              <a:rPr lang="en-US" b="1" dirty="0"/>
              <a:t>Veronica Sawyer : </a:t>
            </a:r>
            <a:r>
              <a:rPr lang="en-US" dirty="0"/>
              <a:t>She missed 'myriad' on the vocab test two weeks ago.</a:t>
            </a:r>
          </a:p>
          <a:p>
            <a:r>
              <a:rPr lang="en-US" b="1" dirty="0"/>
              <a:t>J.D. : </a:t>
            </a:r>
            <a:r>
              <a:rPr lang="en-US" dirty="0"/>
              <a:t>That only proves my point more. The word is a badge for her failures at school.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B9A0C-595D-492F-A625-4F109394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442958"/>
            <a:ext cx="3422904" cy="48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D8E6-0B04-DB40-8F08-2C18AA29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 real life (</a:t>
            </a:r>
            <a:r>
              <a:rPr lang="en-US" dirty="0" err="1">
                <a:ea typeface="ＭＳ Ｐゴシック" charset="0"/>
                <a:cs typeface="ＭＳ Ｐゴシック" charset="0"/>
              </a:rPr>
              <a:t>Chaski</a:t>
            </a:r>
            <a:r>
              <a:rPr lang="en-US" dirty="0">
                <a:ea typeface="ＭＳ Ｐゴシック" charset="0"/>
                <a:cs typeface="ＭＳ Ｐゴシック" charset="0"/>
              </a:rPr>
              <a:t>, 1995)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3B1BDE0A-8BFB-634E-B135-290568DA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You walk into a room, and there is your roommate’</a:t>
            </a:r>
            <a:r>
              <a:rPr lang="en-US" altLang="ja-JP"/>
              <a:t>s dead body lying on the floor, with a suicide note on the computer, typed in MS-Word.</a:t>
            </a:r>
          </a:p>
          <a:p>
            <a:r>
              <a:rPr lang="en-US" altLang="en-US"/>
              <a:t>Suicide or cunningly-concealed murder?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52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4">
            <a:extLst>
              <a:ext uri="{FF2B5EF4-FFF2-40B4-BE49-F238E27FC236}">
                <a16:creationId xmlns:a16="http://schemas.microsoft.com/office/drawing/2014/main" id="{C6AC6B9E-5202-964F-8A0C-268D825D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Dealing with these notes</a:t>
            </a:r>
          </a:p>
        </p:txBody>
      </p:sp>
      <p:sp>
        <p:nvSpPr>
          <p:cNvPr id="7170" name="Content Placeholder 5">
            <a:extLst>
              <a:ext uri="{FF2B5EF4-FFF2-40B4-BE49-F238E27FC236}">
                <a16:creationId xmlns:a16="http://schemas.microsoft.com/office/drawing/2014/main" id="{E53DEEFB-0DF1-FC48-B2BC-78E596008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Traditionally, the realm of handwriting experts (today: FDE’s)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also involve typewriter experts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However, modern documents (email, web pages, SMS) don’t have “handwriting”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Any one 12pt Times Roman “A”</a:t>
            </a:r>
            <a:r>
              <a:rPr lang="en-US" altLang="ja-JP" dirty="0"/>
              <a:t> looks identical to any other. </a:t>
            </a:r>
          </a:p>
          <a:p>
            <a:endParaRPr lang="en-US" altLang="en-US" dirty="0"/>
          </a:p>
          <a:p>
            <a:r>
              <a:rPr lang="en-US" altLang="en-US" dirty="0"/>
              <a:t>What clues to authorship exist? </a:t>
            </a:r>
            <a:r>
              <a:rPr lang="en-US" altLang="en-US" dirty="0">
                <a:ea typeface="ＭＳ Ｐゴシック" panose="020B0600070205080204" pitchFamily="34" charset="-128"/>
              </a:rPr>
              <a:t>How can we analyze such notes? </a:t>
            </a:r>
          </a:p>
        </p:txBody>
      </p:sp>
    </p:spTree>
    <p:extLst>
      <p:ext uri="{BB962C8B-B14F-4D97-AF65-F5344CB8AC3E}">
        <p14:creationId xmlns:p14="http://schemas.microsoft.com/office/powerpoint/2010/main" val="74029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EC44-68ED-9841-A9B6-DE6865B8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Basic approach (stylometry)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1FA6D530-3B9B-184C-903C-73606234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“</a:t>
            </a:r>
            <a:r>
              <a:rPr lang="en-US" altLang="ja-JP" dirty="0"/>
              <a:t>Language most shows a man; speak, that I may see thee.</a:t>
            </a:r>
            <a:r>
              <a:rPr lang="ja-JP" altLang="en-US" dirty="0"/>
              <a:t>”</a:t>
            </a:r>
            <a:r>
              <a:rPr lang="en-US" altLang="ja-JP" dirty="0"/>
              <a:t>  (Jonson, 1640)</a:t>
            </a:r>
          </a:p>
          <a:p>
            <a:r>
              <a:rPr lang="ja-JP" altLang="en-US" dirty="0"/>
              <a:t>“</a:t>
            </a:r>
            <a:r>
              <a:rPr lang="en-US" altLang="ja-JP" dirty="0"/>
              <a:t>Then said they unto him, say ‘Shibboleth’: and he said ‘</a:t>
            </a:r>
            <a:r>
              <a:rPr lang="en-US" altLang="ja-JP" dirty="0" err="1"/>
              <a:t>Sibboleth</a:t>
            </a:r>
            <a:r>
              <a:rPr lang="en-US" altLang="ja-JP" dirty="0"/>
              <a:t>,’ for he could not frame to pronounce it right.  Then they took and slew him at the passages of Jordan.</a:t>
            </a:r>
            <a:r>
              <a:rPr lang="ja-JP" altLang="en-US" dirty="0"/>
              <a:t>”</a:t>
            </a:r>
            <a:r>
              <a:rPr lang="en-US" altLang="ja-JP" dirty="0"/>
              <a:t> (Judges 12:6)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18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3ED5-9316-494A-887E-21A3E796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Sometimes it’s obvious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88E7BE5B-5C0F-E449-8EE7-D6F59C122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Back to the suicide note:</a:t>
            </a:r>
          </a:p>
          <a:p>
            <a:pPr lvl="1"/>
            <a:r>
              <a:rPr lang="en-US" altLang="en-US" dirty="0"/>
              <a:t>If it’s in German, it wasn’t me.</a:t>
            </a:r>
          </a:p>
          <a:p>
            <a:pPr lvl="1"/>
            <a:r>
              <a:rPr lang="en-US" altLang="en-US" dirty="0"/>
              <a:t>I know how to spell my own name.</a:t>
            </a:r>
          </a:p>
          <a:p>
            <a:pPr lvl="1"/>
            <a:r>
              <a:rPr lang="en-US" altLang="en-US" dirty="0"/>
              <a:t>I have my own verbal tics, not anyone else’s.</a:t>
            </a:r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A5AB7-FE4F-4562-8182-98613AA7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88" y="1727200"/>
            <a:ext cx="3719513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D194-D010-0145-A5FC-C773A57D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Not so obvious?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FC3D8D45-6CB0-2E44-873E-3B7ECB81C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dead roommate is named Angus Euan </a:t>
            </a:r>
            <a:r>
              <a:rPr lang="en-US" altLang="en-US" dirty="0" err="1"/>
              <a:t>McScottishGuy</a:t>
            </a:r>
            <a:r>
              <a:rPr lang="en-US" altLang="en-US" dirty="0"/>
              <a:t>, native to Glasgow.</a:t>
            </a:r>
          </a:p>
          <a:p>
            <a:r>
              <a:rPr lang="en-US" altLang="en-US" dirty="0"/>
              <a:t>The note is dated 5/27/22 and reads, in part, </a:t>
            </a:r>
            <a:r>
              <a:rPr lang="ja-JP" altLang="en-US"/>
              <a:t>“</a:t>
            </a:r>
            <a:r>
              <a:rPr lang="en-US" altLang="ja-JP" i="1" dirty="0"/>
              <a:t>I have been dishonored by my poor grades; the only way out is to take poison or throw myself under a semi</a:t>
            </a:r>
            <a:r>
              <a:rPr lang="en-US" altLang="ja-JP" dirty="0"/>
              <a:t>.</a:t>
            </a:r>
            <a:r>
              <a:rPr lang="ja-JP" altLang="en-US"/>
              <a:t>”</a:t>
            </a:r>
            <a:endParaRPr lang="en-US" altLang="ja-JP" dirty="0"/>
          </a:p>
          <a:p>
            <a:r>
              <a:rPr lang="en-US" altLang="en-US" dirty="0"/>
              <a:t>Anyone see any issues with this?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028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5AE3-0921-884A-8A33-6A22D886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Analyzing the suicide note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6E075C2-B783-254C-AE68-978C8A93D6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 note is dated 5/27/22 and reads, in part, </a:t>
            </a:r>
            <a:r>
              <a:rPr lang="ja-JP" altLang="en-US" dirty="0"/>
              <a:t>“</a:t>
            </a:r>
            <a:r>
              <a:rPr lang="en-US" altLang="ja-JP" i="1" dirty="0"/>
              <a:t>I have been dishonored by my poor grades; the only way out is to take poison or throw myself under a semi</a:t>
            </a:r>
            <a:r>
              <a:rPr lang="en-US" altLang="ja-JP" dirty="0"/>
              <a:t>.</a:t>
            </a:r>
            <a:r>
              <a:rPr lang="ja-JP" altLang="en-US" dirty="0"/>
              <a:t>”</a:t>
            </a:r>
            <a:endParaRPr lang="en-US" altLang="ja-JP" dirty="0"/>
          </a:p>
          <a:p>
            <a:endParaRPr lang="en-US" altLang="en-US" dirty="0"/>
          </a:p>
        </p:txBody>
      </p:sp>
      <p:sp>
        <p:nvSpPr>
          <p:cNvPr id="9220" name="Content Placeholder 3">
            <a:extLst>
              <a:ext uri="{FF2B5EF4-FFF2-40B4-BE49-F238E27FC236}">
                <a16:creationId xmlns:a16="http://schemas.microsoft.com/office/drawing/2014/main" id="{BB696481-D8CD-0E44-88C8-89025E07DC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British writing:</a:t>
            </a:r>
          </a:p>
          <a:p>
            <a:pPr lvl="1"/>
            <a:r>
              <a:rPr lang="en-US" altLang="en-US" dirty="0"/>
              <a:t>Dates are written D/M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dishonored</a:t>
            </a:r>
            <a:r>
              <a:rPr lang="ja-JP" altLang="en-US" dirty="0"/>
              <a:t>”</a:t>
            </a:r>
            <a:r>
              <a:rPr lang="en-US" altLang="ja-JP" dirty="0"/>
              <a:t> should have a ‘u’</a:t>
            </a:r>
          </a:p>
          <a:p>
            <a:pPr lvl="1"/>
            <a:r>
              <a:rPr lang="en-US" altLang="en-US" dirty="0"/>
              <a:t>Students receive </a:t>
            </a:r>
            <a:r>
              <a:rPr lang="ja-JP" altLang="en-US" dirty="0"/>
              <a:t>“</a:t>
            </a:r>
            <a:r>
              <a:rPr lang="en-US" altLang="ja-JP" dirty="0"/>
              <a:t>marks</a:t>
            </a:r>
            <a:r>
              <a:rPr lang="ja-JP" altLang="en-US" dirty="0"/>
              <a:t>”</a:t>
            </a:r>
            <a:r>
              <a:rPr lang="en-US" altLang="ja-JP" dirty="0"/>
              <a:t>, not </a:t>
            </a:r>
            <a:r>
              <a:rPr lang="ja-JP" altLang="en-US" dirty="0"/>
              <a:t>“</a:t>
            </a:r>
            <a:r>
              <a:rPr lang="en-US" altLang="ja-JP" dirty="0"/>
              <a:t>grades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altLang="en-US" dirty="0"/>
              <a:t>Goods are transported in </a:t>
            </a:r>
            <a:r>
              <a:rPr lang="ja-JP" altLang="en-US" dirty="0"/>
              <a:t>“</a:t>
            </a:r>
            <a:r>
              <a:rPr lang="en-US" altLang="ja-JP" dirty="0"/>
              <a:t>lorries,</a:t>
            </a:r>
            <a:r>
              <a:rPr lang="ja-JP" altLang="en-US" dirty="0"/>
              <a:t>”</a:t>
            </a:r>
            <a:r>
              <a:rPr lang="en-US" altLang="ja-JP" dirty="0"/>
              <a:t> not trucks and certainly not </a:t>
            </a:r>
            <a:r>
              <a:rPr lang="ja-JP" altLang="en-US" dirty="0"/>
              <a:t>“</a:t>
            </a:r>
            <a:r>
              <a:rPr lang="en-US" altLang="ja-JP" dirty="0"/>
              <a:t>semis</a:t>
            </a:r>
            <a:r>
              <a:rPr lang="ja-JP" altLang="en-US" dirty="0"/>
              <a:t>”</a:t>
            </a:r>
            <a:r>
              <a:rPr lang="en-US" altLang="ja-JP" dirty="0"/>
              <a:t>.</a:t>
            </a:r>
          </a:p>
          <a:p>
            <a:r>
              <a:rPr lang="en-US" altLang="en-US" dirty="0"/>
              <a:t>Lots of reasons for suspicion here   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385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03A3BC9-B9E7-CE41-912E-FA7B60EDE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Every person in this room thinks and acts slightly differently from every other one.</a:t>
            </a:r>
          </a:p>
          <a:p>
            <a:pPr lvl="1"/>
            <a:r>
              <a:rPr lang="en-US" altLang="en-US"/>
              <a:t>We have different interests,</a:t>
            </a:r>
          </a:p>
          <a:p>
            <a:pPr lvl="1"/>
            <a:r>
              <a:rPr lang="en-US" altLang="en-US"/>
              <a:t>… different backgrounds,</a:t>
            </a:r>
          </a:p>
          <a:p>
            <a:pPr lvl="1"/>
            <a:r>
              <a:rPr lang="en-US" altLang="en-US"/>
              <a:t>… different personalities,</a:t>
            </a:r>
          </a:p>
          <a:p>
            <a:pPr lvl="1"/>
            <a:r>
              <a:rPr lang="en-US" altLang="en-US"/>
              <a:t>… different aptitudes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All of which are reflected in language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38519-9BC2-EE45-945F-262F215E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Individual minds become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r>
              <a:rPr lang="en-US" dirty="0">
                <a:ea typeface="ＭＳ Ｐゴシック" charset="0"/>
                <a:cs typeface="ＭＳ Ｐゴシック" charset="0"/>
              </a:rPr>
              <a:t> individual writings</a:t>
            </a:r>
          </a:p>
        </p:txBody>
      </p:sp>
    </p:spTree>
    <p:extLst>
      <p:ext uri="{BB962C8B-B14F-4D97-AF65-F5344CB8AC3E}">
        <p14:creationId xmlns:p14="http://schemas.microsoft.com/office/powerpoint/2010/main" val="222302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DCE31-BCF2-3E46-8A28-1A813DF56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born in Seattle, WA, and grew up in Idaho/Oregon</a:t>
            </a:r>
          </a:p>
          <a:p>
            <a:pPr lvl="1"/>
            <a:r>
              <a:rPr lang="en-US" dirty="0"/>
              <a:t>I speak “Pacific Northwest”</a:t>
            </a:r>
          </a:p>
          <a:p>
            <a:pPr lvl="2"/>
            <a:r>
              <a:rPr lang="en-US" dirty="0"/>
              <a:t>“High muckamuck” – important person</a:t>
            </a:r>
          </a:p>
          <a:p>
            <a:pPr lvl="2"/>
            <a:r>
              <a:rPr lang="en-US" dirty="0"/>
              <a:t>“cougar” – mountain lion (</a:t>
            </a:r>
            <a:r>
              <a:rPr lang="en-US" i="1" dirty="0"/>
              <a:t>Puma concolor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... but not perfectly</a:t>
            </a:r>
          </a:p>
          <a:p>
            <a:pPr lvl="2"/>
            <a:r>
              <a:rPr lang="en-US" dirty="0"/>
              <a:t>4 years in mid-Atlantic</a:t>
            </a:r>
          </a:p>
          <a:p>
            <a:pPr lvl="2"/>
            <a:r>
              <a:rPr lang="en-US" dirty="0"/>
              <a:t>7 in Colorado</a:t>
            </a:r>
          </a:p>
          <a:p>
            <a:pPr lvl="2"/>
            <a:r>
              <a:rPr lang="en-US" dirty="0"/>
              <a:t>3 in UK (Oxford)</a:t>
            </a:r>
          </a:p>
          <a:p>
            <a:pPr lvl="2"/>
            <a:r>
              <a:rPr lang="en-US" dirty="0"/>
              <a:t>20+ in Pittsburgh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1D125-0BDF-EC4E-A1F5-2114DF33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</a:t>
            </a:r>
          </a:p>
        </p:txBody>
      </p:sp>
    </p:spTree>
    <p:extLst>
      <p:ext uri="{BB962C8B-B14F-4D97-AF65-F5344CB8AC3E}">
        <p14:creationId xmlns:p14="http://schemas.microsoft.com/office/powerpoint/2010/main" val="200624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CD77B-0DE8-1645-B5F9-F2CC34BC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degree reads “computer science”</a:t>
            </a:r>
          </a:p>
          <a:p>
            <a:r>
              <a:rPr lang="en-US" dirty="0"/>
              <a:t>But like most DH practitioners, I’m pretty interdisciplinary</a:t>
            </a:r>
          </a:p>
          <a:p>
            <a:r>
              <a:rPr lang="en-US" dirty="0"/>
              <a:t>I’m a forensic scientist, specifically a </a:t>
            </a:r>
            <a:r>
              <a:rPr lang="en-US" dirty="0" err="1"/>
              <a:t>stylometrist</a:t>
            </a:r>
            <a:endParaRPr lang="en-US" dirty="0"/>
          </a:p>
          <a:p>
            <a:pPr lvl="1"/>
            <a:r>
              <a:rPr lang="en-US" dirty="0"/>
              <a:t>(You’re, a… </a:t>
            </a:r>
            <a:r>
              <a:rPr lang="en-US" i="1" dirty="0"/>
              <a:t>What</a:t>
            </a:r>
            <a:r>
              <a:rPr lang="en-US" dirty="0"/>
              <a:t>?)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also read a lot of detective novels…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711BC6-FD70-2844-913C-D9A42F5B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</p:spTree>
    <p:extLst>
      <p:ext uri="{BB962C8B-B14F-4D97-AF65-F5344CB8AC3E}">
        <p14:creationId xmlns:p14="http://schemas.microsoft.com/office/powerpoint/2010/main" val="3457520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E9810-32FC-8A4E-99E8-7BCDDEF3E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82296" indent="0" algn="just">
              <a:buNone/>
            </a:pPr>
            <a:r>
              <a:rPr lang="en-US" dirty="0"/>
              <a:t>	</a:t>
            </a:r>
            <a:r>
              <a:rPr lang="en-US" sz="3800" dirty="0"/>
              <a:t>The underlying linguistic theory is that all speaker/writers of a given language have their own personal form of that language, technically labeled an idiolect. </a:t>
            </a:r>
            <a:r>
              <a:rPr lang="en-US" sz="3800" b="1" i="1" dirty="0"/>
              <a:t>A speaker/writer's idiolect will manifest itself in distinctive and cumulatively unique rule-governed choices</a:t>
            </a:r>
            <a:r>
              <a:rPr lang="en-US" sz="3800" i="1" dirty="0"/>
              <a:t> </a:t>
            </a:r>
            <a:r>
              <a:rPr lang="en-US" sz="3800" dirty="0"/>
              <a:t>for encoding meaning linguistically in the written and spoken communications they produce.</a:t>
            </a:r>
          </a:p>
          <a:p>
            <a:pPr algn="just"/>
            <a:endParaRPr lang="en-US" sz="3800" dirty="0"/>
          </a:p>
          <a:p>
            <a:pPr marL="82296" indent="0" algn="just">
              <a:buNone/>
            </a:pPr>
            <a:r>
              <a:rPr lang="en-US" sz="3800" dirty="0"/>
              <a:t>	For example, in the case of vocabulary, </a:t>
            </a:r>
            <a:r>
              <a:rPr lang="en-US" sz="3800" b="1" i="1" dirty="0"/>
              <a:t>every speaker/writer has a very large learned and stored set of words</a:t>
            </a:r>
            <a:r>
              <a:rPr lang="en-US" sz="3800" dirty="0"/>
              <a:t> built up over many years. </a:t>
            </a:r>
            <a:r>
              <a:rPr lang="en-US" sz="3800" b="1" i="1" dirty="0"/>
              <a:t>Such sets may differ slightly or considerably from the word sets that all other speaker/writers have similarly built up</a:t>
            </a:r>
            <a:r>
              <a:rPr lang="en-US" sz="3800" dirty="0"/>
              <a:t>, in terms both of stored individual items in their passive vocabulary and, more importantly, </a:t>
            </a:r>
            <a:r>
              <a:rPr lang="en-US" sz="3800" b="1" i="1" dirty="0"/>
              <a:t>in terms of their preferences for selecting and then combining</a:t>
            </a:r>
            <a:r>
              <a:rPr lang="en-US" sz="3800" b="1" dirty="0"/>
              <a:t> </a:t>
            </a:r>
            <a:r>
              <a:rPr lang="en-US" sz="3800" dirty="0"/>
              <a:t>these individual items in the production of texts.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12E48-3AAB-D140-836F-7C10AA75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habits</a:t>
            </a:r>
          </a:p>
        </p:txBody>
      </p:sp>
    </p:spTree>
    <p:extLst>
      <p:ext uri="{BB962C8B-B14F-4D97-AF65-F5344CB8AC3E}">
        <p14:creationId xmlns:p14="http://schemas.microsoft.com/office/powerpoint/2010/main" val="129888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BEB1-041E-1445-98A1-DC37457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Vocabulary habits</a:t>
            </a:r>
          </a:p>
        </p:txBody>
      </p:sp>
      <p:sp>
        <p:nvSpPr>
          <p:cNvPr id="19462" name="Content Placeholder 9">
            <a:extLst>
              <a:ext uri="{FF2B5EF4-FFF2-40B4-BE49-F238E27FC236}">
                <a16:creationId xmlns:a16="http://schemas.microsoft.com/office/drawing/2014/main" id="{F5E75542-56CE-A141-A591-801A360B7F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altLang="en-US" sz="2400" dirty="0"/>
              <a:t>What is this?</a:t>
            </a:r>
          </a:p>
          <a:p>
            <a:r>
              <a:rPr lang="en-US" altLang="en-US" sz="2400" dirty="0"/>
              <a:t>Is this a couch?</a:t>
            </a:r>
          </a:p>
          <a:p>
            <a:r>
              <a:rPr lang="en-US" altLang="en-US" sz="2400" dirty="0"/>
              <a:t>Is this a sofa?</a:t>
            </a:r>
          </a:p>
          <a:p>
            <a:r>
              <a:rPr lang="en-US" altLang="en-US" sz="2400" dirty="0"/>
              <a:t>Is this a davenport?</a:t>
            </a:r>
          </a:p>
          <a:p>
            <a:r>
              <a:rPr lang="en-US" altLang="en-US" sz="2400" dirty="0"/>
              <a:t>Is this a chesterfield?</a:t>
            </a:r>
          </a:p>
          <a:p>
            <a:r>
              <a:rPr lang="en-US" altLang="en-US" sz="2400" dirty="0"/>
              <a:t>Is this a divan?</a:t>
            </a:r>
          </a:p>
          <a:p>
            <a:r>
              <a:rPr lang="en-US" altLang="en-US" sz="2400" dirty="0"/>
              <a:t>Is this a settee?</a:t>
            </a:r>
          </a:p>
          <a:p>
            <a:pPr marL="82296" indent="0">
              <a:buNone/>
            </a:pPr>
            <a:endParaRPr lang="en-US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AF5B4A-A0D8-AB49-B70B-FBE054D753A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1" y="2388985"/>
            <a:ext cx="4109697" cy="21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4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BEB1-041E-1445-98A1-DC37457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Vocabulary habits (2)</a:t>
            </a:r>
          </a:p>
        </p:txBody>
      </p:sp>
      <p:sp>
        <p:nvSpPr>
          <p:cNvPr id="19462" name="Content Placeholder 9">
            <a:extLst>
              <a:ext uri="{FF2B5EF4-FFF2-40B4-BE49-F238E27FC236}">
                <a16:creationId xmlns:a16="http://schemas.microsoft.com/office/drawing/2014/main" id="{F5E75542-56CE-A141-A591-801A360B7F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altLang="en-US" sz="2400" dirty="0"/>
              <a:t>What are these?</a:t>
            </a:r>
          </a:p>
          <a:p>
            <a:r>
              <a:rPr lang="en-US" altLang="en-US" sz="2400" dirty="0"/>
              <a:t>Sneakers?</a:t>
            </a:r>
          </a:p>
          <a:p>
            <a:r>
              <a:rPr lang="en-US" altLang="en-US" sz="2400" dirty="0"/>
              <a:t>Trainers?</a:t>
            </a:r>
          </a:p>
          <a:p>
            <a:r>
              <a:rPr lang="en-US" altLang="en-US" sz="2400" dirty="0"/>
              <a:t>Running shoes?</a:t>
            </a:r>
          </a:p>
          <a:p>
            <a:r>
              <a:rPr lang="en-US" altLang="en-US" sz="2400" dirty="0" err="1"/>
              <a:t>Plimsolls</a:t>
            </a:r>
            <a:r>
              <a:rPr lang="en-US" altLang="en-US" sz="2400" dirty="0"/>
              <a:t>?</a:t>
            </a:r>
          </a:p>
          <a:p>
            <a:r>
              <a:rPr lang="en-US" altLang="en-US" sz="2400" dirty="0"/>
              <a:t>Athletic shoes?</a:t>
            </a:r>
          </a:p>
          <a:p>
            <a:endParaRPr lang="en-US" altLang="en-US" sz="2400" dirty="0"/>
          </a:p>
          <a:p>
            <a:pPr marL="82296" indent="0">
              <a:buNone/>
            </a:pPr>
            <a:endParaRPr lang="en-US" altLang="en-US" dirty="0"/>
          </a:p>
        </p:txBody>
      </p:sp>
      <p:pic>
        <p:nvPicPr>
          <p:cNvPr id="14338" name="Picture 2" descr="Kickoff Trainer Sneakers in Neutral Colorblock Leather in antique cream multi image 1">
            <a:extLst>
              <a:ext uri="{FF2B5EF4-FFF2-40B4-BE49-F238E27FC236}">
                <a16:creationId xmlns:a16="http://schemas.microsoft.com/office/drawing/2014/main" id="{13FC4340-650C-4545-B010-6B3C3F0AC5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533461"/>
            <a:ext cx="3657600" cy="464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32033-F4C6-4142-A521-1C6CBA43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Kidnapping case; primary evidence was ransom note</a:t>
            </a:r>
          </a:p>
          <a:p>
            <a:r>
              <a:rPr lang="en-US" i="1" dirty="0"/>
              <a:t>“No Kops! Come alone!! […] Put it in the green trash </a:t>
            </a:r>
            <a:r>
              <a:rPr lang="en-US" i="1" dirty="0" err="1"/>
              <a:t>kan</a:t>
            </a:r>
            <a:r>
              <a:rPr lang="en-US" i="1" dirty="0"/>
              <a:t> on the devil strip at the corner 18th and Carlson.”</a:t>
            </a:r>
          </a:p>
          <a:p>
            <a:pPr lvl="1"/>
            <a:r>
              <a:rPr lang="en-US" dirty="0"/>
              <a:t>Disregard misspellings; anyone can deliberately fake illiteracy</a:t>
            </a:r>
          </a:p>
          <a:p>
            <a:pPr lvl="1"/>
            <a:r>
              <a:rPr lang="en-US" dirty="0"/>
              <a:t>What on earth is a “devil strip”?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0EEF08-6AF8-364A-B6EA-72F73D5A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 life (</a:t>
            </a:r>
            <a:r>
              <a:rPr lang="en-US" dirty="0" err="1"/>
              <a:t>Shuy</a:t>
            </a:r>
            <a:r>
              <a:rPr lang="en-US" dirty="0"/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2537797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E3669-FF42-0040-A5D0-36C734D6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Devil strip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0D1E3-58BC-6A41-8224-2F971C692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patch of grass between the sidewalk and the street</a:t>
            </a:r>
          </a:p>
          <a:p>
            <a:pPr lvl="1"/>
            <a:r>
              <a:rPr lang="en-US" dirty="0"/>
              <a:t>What do you call 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Called “devil strip” </a:t>
            </a:r>
            <a:r>
              <a:rPr lang="en-US" i="1" dirty="0">
                <a:solidFill>
                  <a:srgbClr val="FF0000"/>
                </a:solidFill>
              </a:rPr>
              <a:t>in Akron, OH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89908-1660-4E17-A741-E6D45189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63" y="1475540"/>
            <a:ext cx="36004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45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32033-F4C6-4142-A521-1C6CBA43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the word “</a:t>
            </a:r>
            <a:r>
              <a:rPr lang="en-US" dirty="0" err="1"/>
              <a:t>toutch</a:t>
            </a:r>
            <a:r>
              <a:rPr lang="en-US" dirty="0"/>
              <a:t>” in several disputed documents</a:t>
            </a:r>
          </a:p>
          <a:p>
            <a:r>
              <a:rPr lang="en-US" dirty="0"/>
              <a:t>Asked witness to write down dictated sentences, one included “touch”</a:t>
            </a:r>
          </a:p>
          <a:p>
            <a:r>
              <a:rPr lang="en-US" dirty="0"/>
              <a:t>Witness spelled it as “</a:t>
            </a:r>
            <a:r>
              <a:rPr lang="en-US" dirty="0" err="1"/>
              <a:t>toutch</a:t>
            </a:r>
            <a:r>
              <a:rPr lang="en-US" dirty="0"/>
              <a:t>”</a:t>
            </a:r>
          </a:p>
          <a:p>
            <a:r>
              <a:rPr lang="en-US" dirty="0"/>
              <a:t>Offered (and accepted) as evidence that witness had written documents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0EEF08-6AF8-364A-B6EA-72F73D5A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real life (2) (Wellman, 1936)</a:t>
            </a:r>
          </a:p>
        </p:txBody>
      </p:sp>
    </p:spTree>
    <p:extLst>
      <p:ext uri="{BB962C8B-B14F-4D97-AF65-F5344CB8AC3E}">
        <p14:creationId xmlns:p14="http://schemas.microsoft.com/office/powerpoint/2010/main" val="320019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32033-F4C6-4142-A521-1C6CBA43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7+ word phrase in English is likely to be unique</a:t>
            </a:r>
          </a:p>
          <a:p>
            <a:pPr lvl="1"/>
            <a:r>
              <a:rPr lang="en-US" dirty="0"/>
              <a:t>“My orange cat likes to eat fish”</a:t>
            </a:r>
          </a:p>
          <a:p>
            <a:pPr lvl="2"/>
            <a:r>
              <a:rPr lang="en-US" dirty="0"/>
              <a:t>0 hits on Google as of 1 April 2021</a:t>
            </a:r>
          </a:p>
          <a:p>
            <a:pPr lvl="1"/>
            <a:r>
              <a:rPr lang="en-US" dirty="0"/>
              <a:t>“My orange cat likes to eat tuna”</a:t>
            </a:r>
          </a:p>
          <a:p>
            <a:pPr lvl="1"/>
            <a:r>
              <a:rPr lang="en-US" dirty="0"/>
              <a:t>“My orange cat loves eating tuna fish”</a:t>
            </a:r>
          </a:p>
          <a:p>
            <a:pPr lvl="1"/>
            <a:r>
              <a:rPr lang="en-US" dirty="0"/>
              <a:t>“My ginger cat loves eating tuna fish”</a:t>
            </a:r>
          </a:p>
          <a:p>
            <a:r>
              <a:rPr lang="en-US" dirty="0"/>
              <a:t>Find a 7+ word phrase in common and you’ve proven</a:t>
            </a:r>
            <a:r>
              <a:rPr lang="en-US" baseline="30000" dirty="0"/>
              <a:t>*</a:t>
            </a:r>
            <a:r>
              <a:rPr lang="en-US" dirty="0"/>
              <a:t> common authorship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0EEF08-6AF8-364A-B6EA-72F73D5A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work on phrases, too</a:t>
            </a:r>
          </a:p>
        </p:txBody>
      </p:sp>
    </p:spTree>
    <p:extLst>
      <p:ext uri="{BB962C8B-B14F-4D97-AF65-F5344CB8AC3E}">
        <p14:creationId xmlns:p14="http://schemas.microsoft.com/office/powerpoint/2010/main" val="16294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FE096D-1996-094C-B4AA-DCAF5B49C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Chevron Corp v. </a:t>
            </a:r>
            <a:r>
              <a:rPr lang="en-US" i="1" dirty="0" err="1"/>
              <a:t>Donziger</a:t>
            </a:r>
            <a:r>
              <a:rPr lang="en-US" i="1" dirty="0"/>
              <a:t> </a:t>
            </a:r>
            <a:r>
              <a:rPr lang="en-US" dirty="0"/>
              <a:t>(2014)</a:t>
            </a:r>
          </a:p>
          <a:p>
            <a:r>
              <a:rPr lang="en-US" dirty="0"/>
              <a:t>Allegedly fraudulent decision; judge illegally substituted a decision ghost-written by plaintiffs in Ecuadorean court.</a:t>
            </a:r>
          </a:p>
          <a:p>
            <a:r>
              <a:rPr lang="en-US" dirty="0"/>
              <a:t>Leonard/</a:t>
            </a:r>
            <a:r>
              <a:rPr lang="en-US" dirty="0" err="1"/>
              <a:t>Juola</a:t>
            </a:r>
            <a:r>
              <a:rPr lang="en-US" dirty="0"/>
              <a:t> analysis found nearly 40 lengthy phrases in decisions that were on the ghostwriter’s hard drive (and not in the record)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103C7F-382F-2848-87AA-2612B5F4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real life (3)</a:t>
            </a:r>
          </a:p>
        </p:txBody>
      </p:sp>
    </p:spTree>
    <p:extLst>
      <p:ext uri="{BB962C8B-B14F-4D97-AF65-F5344CB8AC3E}">
        <p14:creationId xmlns:p14="http://schemas.microsoft.com/office/powerpoint/2010/main" val="315935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DEBC0-749A-904F-977D-877428AF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 doesn’t always work.  How often do you write about “touch,” regardless of you spell it?</a:t>
            </a:r>
          </a:p>
          <a:p>
            <a:pPr lvl="1"/>
            <a:r>
              <a:rPr lang="en-US" dirty="0"/>
              <a:t>Corpus studies estimate once/100,000 words.</a:t>
            </a:r>
          </a:p>
          <a:p>
            <a:r>
              <a:rPr lang="en-US" dirty="0"/>
              <a:t>We need something more common and stable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8CD71-D0BC-1D48-8B5C-E82C36A5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 works, it’s great</a:t>
            </a:r>
          </a:p>
        </p:txBody>
      </p:sp>
    </p:spTree>
    <p:extLst>
      <p:ext uri="{BB962C8B-B14F-4D97-AF65-F5344CB8AC3E}">
        <p14:creationId xmlns:p14="http://schemas.microsoft.com/office/powerpoint/2010/main" val="264355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A383DE-C86F-3144-A14D-2828155A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Another type of cue</a:t>
            </a:r>
          </a:p>
        </p:txBody>
      </p:sp>
      <p:sp>
        <p:nvSpPr>
          <p:cNvPr id="21507" name="Content Placeholder 7">
            <a:extLst>
              <a:ext uri="{FF2B5EF4-FFF2-40B4-BE49-F238E27FC236}">
                <a16:creationId xmlns:a16="http://schemas.microsoft.com/office/drawing/2014/main" id="{86AE2DD3-241A-1F48-8F99-416A4CA2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1447800"/>
            <a:ext cx="64897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The paradigmatic and systematic utilization of sesquipedalian lexical items can be an informative element of individual and idiosyncratic patterns of linguistic variation</a:t>
            </a:r>
          </a:p>
          <a:p>
            <a:endParaRPr lang="en-US" altLang="en-US" sz="3000" dirty="0"/>
          </a:p>
          <a:p>
            <a:pPr>
              <a:buFont typeface="Times" pitchFamily="2" charset="0"/>
              <a:buNone/>
            </a:pPr>
            <a:endParaRPr lang="en-US" altLang="en-US" sz="3000" dirty="0"/>
          </a:p>
          <a:p>
            <a:endParaRPr lang="en-US" altLang="en-US" sz="3000" dirty="0"/>
          </a:p>
          <a:p>
            <a:pPr lvl="2"/>
            <a:r>
              <a:rPr lang="en-US" altLang="en-US" sz="3200" dirty="0"/>
              <a:t>   Or, some people use big words</a:t>
            </a:r>
          </a:p>
        </p:txBody>
      </p:sp>
      <p:pic>
        <p:nvPicPr>
          <p:cNvPr id="13316" name="Picture 3" descr="smartperson.jpg">
            <a:extLst>
              <a:ext uri="{FF2B5EF4-FFF2-40B4-BE49-F238E27FC236}">
                <a16:creationId xmlns:a16="http://schemas.microsoft.com/office/drawing/2014/main" id="{4E8BE0DE-575F-D24C-A504-686E1F818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1371600"/>
            <a:ext cx="12715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etergriffin.jpg">
            <a:extLst>
              <a:ext uri="{FF2B5EF4-FFF2-40B4-BE49-F238E27FC236}">
                <a16:creationId xmlns:a16="http://schemas.microsoft.com/office/drawing/2014/main" id="{C1E15D4F-C51E-CC4C-AD1D-F2D4F9AF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1592263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6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1A591-5545-8738-B22C-09C68185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scholarship generally, whether computer science, forensic science, or scholarly publishing</a:t>
            </a:r>
          </a:p>
          <a:p>
            <a:r>
              <a:rPr lang="en-US" dirty="0"/>
              <a:t>We have a mass of “stuff,” some of it possibly even correct, and our task is to make sense of it and present it in a clear and cogent manner.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80126-6073-8F3A-0297-01669531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have to do with digital editions?</a:t>
            </a:r>
          </a:p>
        </p:txBody>
      </p:sp>
    </p:spTree>
    <p:extLst>
      <p:ext uri="{BB962C8B-B14F-4D97-AF65-F5344CB8AC3E}">
        <p14:creationId xmlns:p14="http://schemas.microsoft.com/office/powerpoint/2010/main" val="16390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6A5B-B274-C946-B8E4-09A9032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Word length as cue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2CA4E83-2FD3-0649-8956-85CD450C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“</a:t>
            </a:r>
            <a:r>
              <a:rPr lang="en-US" altLang="ja-JP" dirty="0"/>
              <a:t>Try to balance in your own mind the question whether the latter [text] does not deal in longer words than the former [text]….  Some of these days spurious writings will be detected by this test.</a:t>
            </a:r>
            <a:r>
              <a:rPr lang="ja-JP" altLang="en-US" dirty="0"/>
              <a:t>”</a:t>
            </a:r>
            <a:r>
              <a:rPr lang="en-US" altLang="ja-JP" dirty="0"/>
              <a:t> (August de Morgan, 1851)</a:t>
            </a:r>
          </a:p>
          <a:p>
            <a:r>
              <a:rPr lang="en-US" altLang="en-US" dirty="0"/>
              <a:t>Formally, calculate average word length and use first-semester stats (</a:t>
            </a:r>
            <a:r>
              <a:rPr lang="en-US" altLang="en-US" i="1" dirty="0"/>
              <a:t>t</a:t>
            </a:r>
            <a:r>
              <a:rPr lang="en-US" altLang="en-US" dirty="0"/>
              <a:t>-tests)</a:t>
            </a:r>
          </a:p>
        </p:txBody>
      </p:sp>
    </p:spTree>
    <p:extLst>
      <p:ext uri="{BB962C8B-B14F-4D97-AF65-F5344CB8AC3E}">
        <p14:creationId xmlns:p14="http://schemas.microsoft.com/office/powerpoint/2010/main" val="373981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AB95-F966-0E42-B7F5-13C01015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The issue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0AC067A6-F8F2-634F-920B-FD49B3CF7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Average word length is,… so-so.</a:t>
            </a:r>
          </a:p>
          <a:p>
            <a:r>
              <a:rPr lang="en-US" altLang="en-US" dirty="0"/>
              <a:t>Like classifying people by height—almost everyone is average</a:t>
            </a:r>
          </a:p>
          <a:p>
            <a:r>
              <a:rPr lang="en-US" altLang="en-US" dirty="0"/>
              <a:t>AWL isn’t stable, either.   I write differently to friends than to journals.</a:t>
            </a:r>
          </a:p>
          <a:p>
            <a:r>
              <a:rPr lang="en-US" altLang="en-US" dirty="0"/>
              <a:t>If AWL won’t work, what else will?</a:t>
            </a:r>
          </a:p>
        </p:txBody>
      </p:sp>
      <p:pic>
        <p:nvPicPr>
          <p:cNvPr id="1026" name="Picture 2" descr="Adrian Ellison (right) at the 1984 Olympics with Martin Cross (left), Richard Budgett, Andy Holmes and Steve Redgrave">
            <a:extLst>
              <a:ext uri="{FF2B5EF4-FFF2-40B4-BE49-F238E27FC236}">
                <a16:creationId xmlns:a16="http://schemas.microsoft.com/office/drawing/2014/main" id="{BE37FE6F-0D53-CB4C-8747-E48E85FE39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39" y="1752600"/>
            <a:ext cx="3657600" cy="243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1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78341-69D8-E644-9E95-F71CAB54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7BAB0-2BFD-B242-A3F5-E7EEC603E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pair of eights is not the same as a six and a ten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4AFF6-3A57-BA49-9378-A402A664D3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Don’t use averages</a:t>
            </a:r>
          </a:p>
          <a:p>
            <a:r>
              <a:rPr lang="en-US" dirty="0"/>
              <a:t>Use multiple indicators separately</a:t>
            </a:r>
          </a:p>
          <a:p>
            <a:r>
              <a:rPr lang="en-US" dirty="0"/>
              <a:t>Even if the suspect is average in one way, he’s probably unusual </a:t>
            </a:r>
            <a:r>
              <a:rPr lang="en-US"/>
              <a:t>in another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D5B60-8949-3B4C-A075-E0E4F42D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524000"/>
            <a:ext cx="3962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5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8835-C6EA-FB42-956B-6B7E3941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of “features”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40DF-C15F-D448-88F5-0C7E0E985D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Look at each length separately</a:t>
            </a:r>
          </a:p>
          <a:p>
            <a:r>
              <a:rPr lang="en-US" dirty="0"/>
              <a:t>Can also be applied to other features than simple lengths</a:t>
            </a:r>
          </a:p>
          <a:p>
            <a:pPr lvl="1"/>
            <a:r>
              <a:rPr lang="en-US" dirty="0"/>
              <a:t>Parts of Speech</a:t>
            </a:r>
          </a:p>
          <a:p>
            <a:pPr lvl="1"/>
            <a:r>
              <a:rPr lang="en-US" dirty="0"/>
              <a:t>Common words</a:t>
            </a:r>
          </a:p>
          <a:p>
            <a:pPr lvl="1"/>
            <a:r>
              <a:rPr lang="en-US" dirty="0"/>
              <a:t>Punctuation</a:t>
            </a:r>
          </a:p>
          <a:p>
            <a:r>
              <a:rPr lang="en-US" dirty="0"/>
              <a:t>Use stats to combine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B472A-1861-C342-9ECB-32FCDAFC79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EB728-1B52-8446-A2F0-747AC1D0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48" y="1085458"/>
            <a:ext cx="3867912" cy="55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BEB1-041E-1445-98A1-DC37457D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An interesting feature set</a:t>
            </a:r>
          </a:p>
        </p:txBody>
      </p:sp>
      <p:sp>
        <p:nvSpPr>
          <p:cNvPr id="19462" name="Content Placeholder 9">
            <a:extLst>
              <a:ext uri="{FF2B5EF4-FFF2-40B4-BE49-F238E27FC236}">
                <a16:creationId xmlns:a16="http://schemas.microsoft.com/office/drawing/2014/main" id="{F5E75542-56CE-A141-A591-801A360B7F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82296" indent="0">
              <a:buNone/>
            </a:pPr>
            <a:r>
              <a:rPr lang="en-US" altLang="en-US" sz="2400" dirty="0"/>
              <a:t>Where is the dinner fork?</a:t>
            </a:r>
          </a:p>
          <a:p>
            <a:r>
              <a:rPr lang="ja-JP" altLang="en-US" sz="2400"/>
              <a:t>“</a:t>
            </a:r>
            <a:r>
              <a:rPr lang="en-US" altLang="ja-JP" sz="2400" dirty="0"/>
              <a:t>next to</a:t>
            </a:r>
            <a:r>
              <a:rPr lang="ja-JP" altLang="en-US" sz="2400"/>
              <a:t>”</a:t>
            </a:r>
            <a:r>
              <a:rPr lang="en-US" altLang="ja-JP" sz="2400" dirty="0"/>
              <a:t> the plate?</a:t>
            </a:r>
          </a:p>
          <a:p>
            <a:r>
              <a:rPr lang="ja-JP" altLang="en-US" sz="2400"/>
              <a:t>“</a:t>
            </a:r>
            <a:r>
              <a:rPr lang="en-US" altLang="ja-JP" sz="2400" dirty="0"/>
              <a:t>to the left of</a:t>
            </a:r>
            <a:r>
              <a:rPr lang="ja-JP" altLang="en-US" sz="2400"/>
              <a:t>”</a:t>
            </a:r>
            <a:r>
              <a:rPr lang="en-US" altLang="ja-JP" sz="2400" dirty="0"/>
              <a:t> the plate?</a:t>
            </a:r>
          </a:p>
          <a:p>
            <a:r>
              <a:rPr lang="ja-JP" altLang="en-US" sz="2400"/>
              <a:t>“</a:t>
            </a:r>
            <a:r>
              <a:rPr lang="en-US" altLang="ja-JP" sz="2400" dirty="0"/>
              <a:t>on the left of</a:t>
            </a:r>
            <a:r>
              <a:rPr lang="ja-JP" altLang="en-US" sz="2400"/>
              <a:t>”</a:t>
            </a:r>
            <a:r>
              <a:rPr lang="en-US" altLang="ja-JP" sz="2400" dirty="0"/>
              <a:t> the plate?</a:t>
            </a:r>
          </a:p>
          <a:p>
            <a:r>
              <a:rPr lang="ja-JP" altLang="en-US" sz="2400"/>
              <a:t>“</a:t>
            </a:r>
            <a:r>
              <a:rPr lang="en-US" altLang="ja-JP" sz="2400" dirty="0"/>
              <a:t>at the plate’s left</a:t>
            </a:r>
            <a:r>
              <a:rPr lang="ja-JP" altLang="en-US" sz="2400"/>
              <a:t>”</a:t>
            </a:r>
            <a:r>
              <a:rPr lang="en-US" altLang="ja-JP" sz="2400" dirty="0"/>
              <a:t>?</a:t>
            </a:r>
          </a:p>
          <a:p>
            <a:r>
              <a:rPr lang="ja-JP" altLang="en-US" sz="2400"/>
              <a:t>“</a:t>
            </a:r>
            <a:r>
              <a:rPr lang="en-US" altLang="ja-JP" sz="2400" dirty="0"/>
              <a:t>left of</a:t>
            </a:r>
            <a:r>
              <a:rPr lang="ja-JP" altLang="en-US" sz="2400"/>
              <a:t>”</a:t>
            </a:r>
            <a:r>
              <a:rPr lang="en-US" altLang="ja-JP" sz="2400" dirty="0"/>
              <a:t> the plate?</a:t>
            </a:r>
          </a:p>
          <a:p>
            <a:r>
              <a:rPr lang="en-US" altLang="ja-JP" sz="2400" dirty="0"/>
              <a:t>“right of” the salad fork?</a:t>
            </a:r>
          </a:p>
          <a:p>
            <a:endParaRPr lang="en-US" altLang="en-US" sz="2400" dirty="0"/>
          </a:p>
          <a:p>
            <a:pPr marL="82296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Or simply between the salad fork and plate?</a:t>
            </a:r>
          </a:p>
          <a:p>
            <a:pPr marL="82296" indent="0">
              <a:buNone/>
            </a:pPr>
            <a:endParaRPr lang="en-US" altLang="en-US" dirty="0"/>
          </a:p>
        </p:txBody>
      </p:sp>
      <p:pic>
        <p:nvPicPr>
          <p:cNvPr id="6" name="Content Placeholder 6" descr="table_setting02.jpg">
            <a:extLst>
              <a:ext uri="{FF2B5EF4-FFF2-40B4-BE49-F238E27FC236}">
                <a16:creationId xmlns:a16="http://schemas.microsoft.com/office/drawing/2014/main" id="{1490B1AF-D56C-1C49-9D32-D0AE407AA2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6658" y="1905000"/>
            <a:ext cx="4035972" cy="3657600"/>
          </a:xfrm>
        </p:spPr>
      </p:pic>
    </p:spTree>
    <p:extLst>
      <p:ext uri="{BB962C8B-B14F-4D97-AF65-F5344CB8AC3E}">
        <p14:creationId xmlns:p14="http://schemas.microsoft.com/office/powerpoint/2010/main" val="33502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85768EC-499B-5148-B4FE-F161C1EF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Look at this slide</a:t>
            </a:r>
          </a:p>
        </p:txBody>
      </p:sp>
      <p:sp>
        <p:nvSpPr>
          <p:cNvPr id="41986" name="Content Placeholder 9">
            <a:extLst>
              <a:ext uri="{FF2B5EF4-FFF2-40B4-BE49-F238E27FC236}">
                <a16:creationId xmlns:a16="http://schemas.microsoft.com/office/drawing/2014/main" id="{C747F784-5560-DC45-84EC-B9D4B08C10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2075" indent="0" eaLnBrk="1" hangingPunct="1">
              <a:buFontTx/>
              <a:buNone/>
            </a:pPr>
            <a:endParaRPr lang="en-US" altLang="en-US" sz="3600">
              <a:ea typeface="ＭＳ Ｐゴシック" panose="020B0600070205080204" pitchFamily="34" charset="-128"/>
            </a:endParaRPr>
          </a:p>
          <a:p>
            <a:pPr marL="92075" indent="0" eaLnBrk="1" hangingPunct="1">
              <a:buFontTx/>
              <a:buNone/>
            </a:pPr>
            <a:endParaRPr lang="en-US" altLang="en-US" sz="3600">
              <a:ea typeface="ＭＳ Ｐゴシック" panose="020B0600070205080204" pitchFamily="34" charset="-128"/>
            </a:endParaRPr>
          </a:p>
          <a:p>
            <a:pPr marL="92075" indent="0" eaLnBrk="1" hangingPunct="1">
              <a:buFontTx/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Three turtles</a:t>
            </a:r>
          </a:p>
          <a:p>
            <a:pPr marL="92075" indent="0" eaLnBrk="1" hangingPunct="1">
              <a:buFontTx/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sat on a log </a:t>
            </a:r>
          </a:p>
          <a:p>
            <a:pPr marL="92075" indent="0" eaLnBrk="1" hangingPunct="1">
              <a:buFontTx/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and a fish </a:t>
            </a:r>
          </a:p>
          <a:p>
            <a:pPr marL="92075" indent="0" eaLnBrk="1" hangingPunct="1">
              <a:buFontTx/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swam under them. </a:t>
            </a:r>
          </a:p>
        </p:txBody>
      </p:sp>
      <p:pic>
        <p:nvPicPr>
          <p:cNvPr id="41988" name="Picture 2">
            <a:extLst>
              <a:ext uri="{FF2B5EF4-FFF2-40B4-BE49-F238E27FC236}">
                <a16:creationId xmlns:a16="http://schemas.microsoft.com/office/drawing/2014/main" id="{C2628810-8266-CD4F-8D5E-4B93F4E7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887220"/>
            <a:ext cx="425291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3">
            <a:extLst>
              <a:ext uri="{FF2B5EF4-FFF2-40B4-BE49-F238E27FC236}">
                <a16:creationId xmlns:a16="http://schemas.microsoft.com/office/drawing/2014/main" id="{47F8F056-FB91-9144-B0AF-A274FD03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44" y="4127500"/>
            <a:ext cx="31242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34506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060FF818-F62D-FB40-AA73-AB099F9E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mr-IN" altLang="en-US">
                <a:ea typeface="ＭＳ Ｐゴシック" panose="020B0600070205080204" pitchFamily="34" charset="-128"/>
              </a:rPr>
              <a:t>…</a:t>
            </a:r>
            <a:r>
              <a:rPr lang="en-US" altLang="en-US">
                <a:ea typeface="ＭＳ Ｐゴシック" panose="020B0600070205080204" pitchFamily="34" charset="-128"/>
              </a:rPr>
              <a:t> and tell me what changed</a:t>
            </a:r>
          </a:p>
        </p:txBody>
      </p:sp>
      <p:sp>
        <p:nvSpPr>
          <p:cNvPr id="43010" name="Content Placeholder 9">
            <a:extLst>
              <a:ext uri="{FF2B5EF4-FFF2-40B4-BE49-F238E27FC236}">
                <a16:creationId xmlns:a16="http://schemas.microsoft.com/office/drawing/2014/main" id="{BFCAC842-E98A-3944-A26F-3245E37509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2075" indent="0" eaLnBrk="1" hangingPunct="1">
              <a:buFontTx/>
              <a:buNone/>
            </a:pPr>
            <a:endParaRPr lang="en-US" altLang="en-US" sz="3600">
              <a:ea typeface="ＭＳ Ｐゴシック" panose="020B0600070205080204" pitchFamily="34" charset="-128"/>
            </a:endParaRPr>
          </a:p>
          <a:p>
            <a:pPr marL="92075" indent="0" eaLnBrk="1" hangingPunct="1">
              <a:buFontTx/>
              <a:buNone/>
            </a:pPr>
            <a:endParaRPr lang="en-US" altLang="en-US" sz="3600">
              <a:ea typeface="ＭＳ Ｐゴシック" panose="020B0600070205080204" pitchFamily="34" charset="-128"/>
            </a:endParaRPr>
          </a:p>
        </p:txBody>
      </p:sp>
      <p:sp>
        <p:nvSpPr>
          <p:cNvPr id="43011" name="Content Placeholder 1">
            <a:extLst>
              <a:ext uri="{FF2B5EF4-FFF2-40B4-BE49-F238E27FC236}">
                <a16:creationId xmlns:a16="http://schemas.microsoft.com/office/drawing/2014/main" id="{E1FE84B6-FCA7-1146-B8F3-14BCC71E5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0108" y="1833462"/>
            <a:ext cx="3617912" cy="4383088"/>
          </a:xfrm>
        </p:spPr>
        <p:txBody>
          <a:bodyPr/>
          <a:lstStyle/>
          <a:p>
            <a:pPr marL="92075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Three turtles</a:t>
            </a:r>
          </a:p>
          <a:p>
            <a:pPr marL="92075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sat on a log </a:t>
            </a:r>
          </a:p>
          <a:p>
            <a:pPr marL="92075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and a fish </a:t>
            </a:r>
          </a:p>
          <a:p>
            <a:pPr marL="92075" indent="0"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swam under it.</a:t>
            </a:r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id="{3D7DB17F-F3D6-A54E-B4F5-E455A8DC6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42545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3">
            <a:extLst>
              <a:ext uri="{FF2B5EF4-FFF2-40B4-BE49-F238E27FC236}">
                <a16:creationId xmlns:a16="http://schemas.microsoft.com/office/drawing/2014/main" id="{6CF40F73-87E1-EA47-96B4-65BA7614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4114800"/>
            <a:ext cx="31242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94604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4A70E35-9791-544D-AB01-63A48242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Common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18C0-BCBC-294C-966A-1BD835655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Strongly associated with “function” or “closed-class” words.</a:t>
            </a:r>
          </a:p>
          <a:p>
            <a:pPr>
              <a:defRPr/>
            </a:pPr>
            <a:r>
              <a:rPr lang="en-US" dirty="0"/>
              <a:t>Common (so lots of data)</a:t>
            </a:r>
          </a:p>
          <a:p>
            <a:pPr>
              <a:defRPr/>
            </a:pPr>
            <a:r>
              <a:rPr lang="en-US" dirty="0"/>
              <a:t>Little meaning (so lots of room for variation)</a:t>
            </a:r>
          </a:p>
          <a:p>
            <a:pPr>
              <a:defRPr/>
            </a:pPr>
            <a:r>
              <a:rPr lang="en-US" dirty="0" err="1"/>
              <a:t>Psycholinguistically</a:t>
            </a:r>
            <a:r>
              <a:rPr lang="en-US" dirty="0"/>
              <a:t> “light,” so largely ignored </a:t>
            </a:r>
            <a:r>
              <a:rPr lang="en-US" i="1" dirty="0"/>
              <a:t>at a very fundamental level of processing.</a:t>
            </a:r>
            <a:r>
              <a:rPr lang="en-US" dirty="0"/>
              <a:t>  (See </a:t>
            </a:r>
            <a:r>
              <a:rPr lang="en-US" dirty="0" err="1"/>
              <a:t>Bransford</a:t>
            </a:r>
            <a:r>
              <a:rPr lang="en-US" dirty="0"/>
              <a:t>, </a:t>
            </a:r>
            <a:r>
              <a:rPr lang="en-US" i="1" dirty="0"/>
              <a:t>et al.</a:t>
            </a:r>
            <a:r>
              <a:rPr lang="en-US" dirty="0"/>
              <a:t>, 1972) People focus on meaning, not form.   </a:t>
            </a:r>
            <a:endParaRPr lang="en-US" i="1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9027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9CF43FA3-9B9B-334F-AC02-6DA70E06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Literary: The Case of </a:t>
            </a:r>
            <a:r>
              <a:rPr lang="en-US" altLang="en-US" i="1" dirty="0">
                <a:ea typeface="ＭＳ Ｐゴシック" panose="020B0600070205080204" pitchFamily="34" charset="-128"/>
              </a:rPr>
              <a:t>Oz</a:t>
            </a:r>
            <a:r>
              <a:rPr lang="en-US" altLang="en-US" dirty="0">
                <a:ea typeface="ＭＳ Ｐゴシック" panose="020B0600070205080204" pitchFamily="34" charset="-128"/>
              </a:rPr>
              <a:t> XV</a:t>
            </a:r>
          </a:p>
        </p:txBody>
      </p:sp>
      <p:pic>
        <p:nvPicPr>
          <p:cNvPr id="11266" name="Content Placeholder 3" descr="Royal_book_cover.jpg">
            <a:extLst>
              <a:ext uri="{FF2B5EF4-FFF2-40B4-BE49-F238E27FC236}">
                <a16:creationId xmlns:a16="http://schemas.microsoft.com/office/drawing/2014/main" id="{B85B2648-E1FD-0547-9807-E4C58D6C2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5038" y="1524000"/>
            <a:ext cx="3505200" cy="4884738"/>
          </a:xfrm>
        </p:spPr>
      </p:pic>
    </p:spTree>
    <p:extLst>
      <p:ext uri="{BB962C8B-B14F-4D97-AF65-F5344CB8AC3E}">
        <p14:creationId xmlns:p14="http://schemas.microsoft.com/office/powerpoint/2010/main" val="1484794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E77C2E66-CD4D-094A-AC12-B76CD729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Historical synopsis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66CACD87-8AB5-B447-936A-C38B57BAA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Baum wrote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The Wonderful </a:t>
            </a:r>
            <a:r>
              <a:rPr lang="en-US" altLang="ja-JP" sz="2800" i="1" dirty="0">
                <a:ea typeface="ＭＳ Ｐゴシック" panose="020B0600070205080204" pitchFamily="34" charset="-128"/>
              </a:rPr>
              <a:t>Wizard of Oz </a:t>
            </a:r>
            <a:r>
              <a:rPr lang="en-US" altLang="ja-JP" sz="2800" dirty="0">
                <a:ea typeface="ＭＳ Ｐゴシック" panose="020B0600070205080204" pitchFamily="34" charset="-128"/>
              </a:rPr>
              <a:t>in 1900; 13 more books by 1919.  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15</a:t>
            </a:r>
            <a:r>
              <a:rPr lang="en-US" altLang="en-US" sz="2800" baseline="30000" dirty="0">
                <a:ea typeface="ＭＳ Ｐゴシック" panose="020B0600070205080204" pitchFamily="34" charset="-128"/>
              </a:rPr>
              <a:t>th</a:t>
            </a:r>
            <a:r>
              <a:rPr lang="en-US" altLang="en-US" sz="2800" dirty="0">
                <a:ea typeface="ＭＳ Ｐゴシック" panose="020B0600070205080204" pitchFamily="34" charset="-128"/>
              </a:rPr>
              <a:t> book (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i="1" dirty="0">
                <a:ea typeface="ＭＳ Ｐゴシック" panose="020B0600070205080204" pitchFamily="34" charset="-128"/>
              </a:rPr>
              <a:t>Royal Book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) unfinished at his death, Ruth </a:t>
            </a:r>
            <a:r>
              <a:rPr lang="en-US" altLang="ja-JP" sz="2800" dirty="0" err="1">
                <a:ea typeface="ＭＳ Ｐゴシック" panose="020B0600070205080204" pitchFamily="34" charset="-128"/>
              </a:rPr>
              <a:t>Plumly</a:t>
            </a:r>
            <a:r>
              <a:rPr lang="en-US" altLang="ja-JP" sz="2800" dirty="0">
                <a:ea typeface="ＭＳ Ｐゴシック" panose="020B0600070205080204" pitchFamily="34" charset="-128"/>
              </a:rPr>
              <a:t> Thompson took 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fragmentary draft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 and 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unfinished notes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 to complete and publish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Published 1921 with Baum’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name on cover, </a:t>
            </a:r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enlarged and edited</a:t>
            </a:r>
            <a:r>
              <a:rPr lang="ja-JP" altLang="en-US" sz="2800" dirty="0">
                <a:ea typeface="ＭＳ Ｐゴシック" panose="020B0600070205080204" pitchFamily="34" charset="-128"/>
              </a:rPr>
              <a:t>”</a:t>
            </a:r>
            <a:r>
              <a:rPr lang="en-US" altLang="ja-JP" sz="2800" dirty="0">
                <a:ea typeface="ＭＳ Ｐゴシック" panose="020B0600070205080204" pitchFamily="34" charset="-128"/>
              </a:rPr>
              <a:t> by Thompson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72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BF25C-B619-A74B-8F3E-4358BB9F5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is key to any investigation</a:t>
            </a:r>
          </a:p>
          <a:p>
            <a:pPr lvl="1"/>
            <a:r>
              <a:rPr lang="en-US" dirty="0"/>
              <a:t>Useful even (especially?) before trial</a:t>
            </a:r>
          </a:p>
          <a:p>
            <a:pPr lvl="1"/>
            <a:r>
              <a:rPr lang="en-US" dirty="0"/>
              <a:t>But only if it is what it purports to be</a:t>
            </a:r>
          </a:p>
          <a:p>
            <a:pPr lvl="1"/>
            <a:r>
              <a:rPr lang="en-US" dirty="0"/>
              <a:t>E.g., R. Austin Freeman wrote a detailed analysis of how to forge a fingerprint in 1905(!)</a:t>
            </a:r>
          </a:p>
          <a:p>
            <a:r>
              <a:rPr lang="en-US" dirty="0"/>
              <a:t>First question for any evidence: </a:t>
            </a:r>
            <a:r>
              <a:rPr lang="en-US" i="1" dirty="0"/>
              <a:t>is it genuine?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14C27-F163-8A4C-A923-95581614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evidence</a:t>
            </a:r>
          </a:p>
        </p:txBody>
      </p:sp>
    </p:spTree>
    <p:extLst>
      <p:ext uri="{BB962C8B-B14F-4D97-AF65-F5344CB8AC3E}">
        <p14:creationId xmlns:p14="http://schemas.microsoft.com/office/powerpoint/2010/main" val="1494905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411FECEE-ED44-BD43-A626-1CD6C27A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Historical synopsis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CDB6869F-5A08-1241-8F6B-A1ECDA58C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a typeface="+mn-ea"/>
              </a:rPr>
              <a:t>Or was it?</a:t>
            </a:r>
          </a:p>
          <a:p>
            <a:pPr>
              <a:defRPr/>
            </a:pPr>
            <a:r>
              <a:rPr lang="en-US" altLang="en-US" sz="2800" dirty="0">
                <a:ea typeface="+mn-ea"/>
              </a:rPr>
              <a:t>Alternate view: </a:t>
            </a:r>
            <a:r>
              <a:rPr lang="ja-JP" altLang="en-US" sz="2800" dirty="0">
                <a:ea typeface="+mn-ea"/>
              </a:rPr>
              <a:t>“</a:t>
            </a:r>
            <a:r>
              <a:rPr lang="en-US" altLang="ja-JP" sz="2800" i="1" dirty="0">
                <a:ea typeface="+mn-ea"/>
              </a:rPr>
              <a:t>Royal Book</a:t>
            </a:r>
            <a:r>
              <a:rPr lang="ja-JP" altLang="en-US" sz="2800" dirty="0">
                <a:ea typeface="+mn-ea"/>
              </a:rPr>
              <a:t>”</a:t>
            </a:r>
            <a:r>
              <a:rPr lang="en-US" altLang="ja-JP" sz="2800" dirty="0">
                <a:ea typeface="+mn-ea"/>
              </a:rPr>
              <a:t> was entirely Thompson</a:t>
            </a:r>
            <a:r>
              <a:rPr lang="en-US" altLang="ja-JP" sz="2800" dirty="0"/>
              <a:t>’</a:t>
            </a:r>
            <a:r>
              <a:rPr lang="en-US" altLang="ja-JP" sz="2800" dirty="0">
                <a:ea typeface="+mn-ea"/>
              </a:rPr>
              <a:t>s work.  Story about </a:t>
            </a:r>
            <a:r>
              <a:rPr lang="ja-JP" altLang="en-US" sz="2800" dirty="0">
                <a:ea typeface="+mn-ea"/>
              </a:rPr>
              <a:t>“</a:t>
            </a:r>
            <a:r>
              <a:rPr lang="en-US" altLang="ja-JP" sz="2800" dirty="0">
                <a:ea typeface="+mn-ea"/>
              </a:rPr>
              <a:t>unfinished notes</a:t>
            </a:r>
            <a:r>
              <a:rPr lang="ja-JP" altLang="en-US" sz="2800" dirty="0">
                <a:ea typeface="+mn-ea"/>
              </a:rPr>
              <a:t>”</a:t>
            </a:r>
            <a:r>
              <a:rPr lang="en-US" altLang="ja-JP" sz="2800" dirty="0">
                <a:ea typeface="+mn-ea"/>
              </a:rPr>
              <a:t> and Baum</a:t>
            </a:r>
            <a:r>
              <a:rPr lang="en-US" altLang="ja-JP" sz="2800" dirty="0"/>
              <a:t>’</a:t>
            </a:r>
            <a:r>
              <a:rPr lang="en-US" altLang="ja-JP" sz="2800" dirty="0">
                <a:ea typeface="+mn-ea"/>
              </a:rPr>
              <a:t>s name created by publisher to strengthen sales.</a:t>
            </a:r>
          </a:p>
          <a:p>
            <a:pPr>
              <a:defRPr/>
            </a:pPr>
            <a:r>
              <a:rPr lang="en-US" altLang="en-US" sz="2800" dirty="0">
                <a:ea typeface="+mn-ea"/>
              </a:rPr>
              <a:t>Thompson went on to publish nearly 20 more Oz books under her own name.</a:t>
            </a:r>
          </a:p>
        </p:txBody>
      </p:sp>
    </p:spTree>
    <p:extLst>
      <p:ext uri="{BB962C8B-B14F-4D97-AF65-F5344CB8AC3E}">
        <p14:creationId xmlns:p14="http://schemas.microsoft.com/office/powerpoint/2010/main" val="3561550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B6BC67BB-F317-BD4F-9378-2A6C4056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Binongo</a:t>
            </a:r>
            <a:r>
              <a:rPr lang="en-US" altLang="en-US" dirty="0">
                <a:ea typeface="ＭＳ Ｐゴシック" panose="020B0600070205080204" pitchFamily="34" charset="-128"/>
              </a:rPr>
              <a:t> (2003) analysis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ECAE2FD5-1F99-A94E-A11E-FB219933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Collect 50 “</a:t>
            </a:r>
            <a:r>
              <a:rPr lang="en-US" altLang="ja-JP" dirty="0">
                <a:ea typeface="ＭＳ Ｐゴシック" panose="020B0600070205080204" pitchFamily="34" charset="-128"/>
              </a:rPr>
              <a:t>most frequent words”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Candidates include </a:t>
            </a:r>
            <a:r>
              <a:rPr lang="en-US" altLang="en-US" i="1" dirty="0">
                <a:ea typeface="ＭＳ Ｐゴシック" panose="020B0600070205080204" pitchFamily="34" charset="-128"/>
              </a:rPr>
              <a:t>the, of, and, to, not, as, with, before, after, some, well, back, how</a:t>
            </a:r>
          </a:p>
          <a:p>
            <a:pPr lvl="1"/>
            <a:r>
              <a:rPr lang="en-US" altLang="en-US" i="1" dirty="0" err="1">
                <a:ea typeface="ＭＳ Ｐゴシック" panose="020B0600070205080204" pitchFamily="34" charset="-128"/>
              </a:rPr>
              <a:t>N.b.</a:t>
            </a:r>
            <a:r>
              <a:rPr lang="en-US" altLang="en-US" i="1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>
                <a:ea typeface="ＭＳ Ｐゴシック" panose="020B0600070205080204" pitchFamily="34" charset="-128"/>
              </a:rPr>
              <a:t>very “light” words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Apply stats (PCA) to perform “</a:t>
            </a:r>
            <a:r>
              <a:rPr lang="en-US" altLang="ja-JP" dirty="0">
                <a:ea typeface="ＭＳ Ｐゴシック" panose="020B0600070205080204" pitchFamily="34" charset="-128"/>
              </a:rPr>
              <a:t>dimensionality reduction,” essentially making 2D image from 50D data.  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7022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FB9A40AC-0710-AF45-93BC-9215C6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Baum is on right</a:t>
            </a:r>
          </a:p>
        </p:txBody>
      </p:sp>
      <p:pic>
        <p:nvPicPr>
          <p:cNvPr id="15362" name="Content Placeholder 3" descr="Figure 10 no caption.JPG">
            <a:extLst>
              <a:ext uri="{FF2B5EF4-FFF2-40B4-BE49-F238E27FC236}">
                <a16:creationId xmlns:a16="http://schemas.microsoft.com/office/drawing/2014/main" id="{60A7D526-EF4E-EC46-B422-4A7BEAEA48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47800"/>
            <a:ext cx="4625975" cy="4487863"/>
          </a:xfrm>
        </p:spPr>
      </p:pic>
      <p:sp>
        <p:nvSpPr>
          <p:cNvPr id="15363" name="TextBox 4">
            <a:extLst>
              <a:ext uri="{FF2B5EF4-FFF2-40B4-BE49-F238E27FC236}">
                <a16:creationId xmlns:a16="http://schemas.microsoft.com/office/drawing/2014/main" id="{600804B2-010B-3249-936D-782E2B1AD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0198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chemeClr val="tx1"/>
                </a:solidFill>
              </a:rPr>
              <a:t>So who wrote </a:t>
            </a:r>
            <a:r>
              <a:rPr lang="en-US" altLang="en-US" sz="2400" i="1">
                <a:solidFill>
                  <a:schemeClr val="tx1"/>
                </a:solidFill>
              </a:rPr>
              <a:t>Royal Book</a:t>
            </a:r>
            <a:r>
              <a:rPr lang="en-US" altLang="en-US" sz="24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344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BF12E-30CF-7646-90DA-5EA6B8A7D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afraid I can’t disclose much about this one…..</a:t>
            </a:r>
          </a:p>
          <a:p>
            <a:r>
              <a:rPr lang="en-US" dirty="0"/>
              <a:t>Disputed will</a:t>
            </a:r>
          </a:p>
          <a:p>
            <a:r>
              <a:rPr lang="en-US" dirty="0"/>
              <a:t>Analysis showed more similar vocabulary </a:t>
            </a:r>
            <a:r>
              <a:rPr lang="en-US" i="1" dirty="0"/>
              <a:t>and</a:t>
            </a:r>
            <a:r>
              <a:rPr lang="en-US" dirty="0"/>
              <a:t> more similar MWF vocabulary to claimant than to other testator writings</a:t>
            </a:r>
          </a:p>
          <a:p>
            <a:r>
              <a:rPr lang="en-US" dirty="0"/>
              <a:t>My conclusion was that the will was forged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1E2BE-B795-CC46-9530-624273BA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 life (</a:t>
            </a:r>
            <a:r>
              <a:rPr lang="en-US" dirty="0" err="1"/>
              <a:t>Juola</a:t>
            </a:r>
            <a:r>
              <a:rPr lang="en-US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4027399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BF12E-30CF-7646-90DA-5EA6B8A7D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2009 fire; woman (AB) died</a:t>
            </a:r>
          </a:p>
          <a:p>
            <a:r>
              <a:rPr lang="en-US" dirty="0"/>
              <a:t>Physical evidence was suspicious</a:t>
            </a:r>
          </a:p>
          <a:p>
            <a:r>
              <a:rPr lang="en-US" dirty="0"/>
              <a:t>Text messages sent by AB seemed to prove she was alive that evening</a:t>
            </a:r>
          </a:p>
          <a:p>
            <a:r>
              <a:rPr lang="en-US" dirty="0"/>
              <a:t>“Shift in texting style” at 12:07pm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Xxx</a:t>
            </a:r>
            <a:r>
              <a:rPr lang="en-US" dirty="0"/>
              <a:t>” and “xxx” became “X x”</a:t>
            </a:r>
          </a:p>
          <a:p>
            <a:r>
              <a:rPr lang="en-US" dirty="0"/>
              <a:t>Were later messages sent by AB or her husband CB?  Was AB already dead?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1E2BE-B795-CC46-9530-624273BA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 life (2) (Grant, 2013)</a:t>
            </a:r>
          </a:p>
        </p:txBody>
      </p:sp>
    </p:spTree>
    <p:extLst>
      <p:ext uri="{BB962C8B-B14F-4D97-AF65-F5344CB8AC3E}">
        <p14:creationId xmlns:p14="http://schemas.microsoft.com/office/powerpoint/2010/main" val="190102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1E2BE-B795-CC46-9530-624273BA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SMS vocabulary differs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3A77F51-9E31-8949-9E04-ED20F0F8D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785181"/>
              </p:ext>
            </p:extLst>
          </p:nvPr>
        </p:nvGraphicFramePr>
        <p:xfrm>
          <a:off x="1435100" y="1447800"/>
          <a:ext cx="74993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326034838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307956106"/>
                    </a:ext>
                  </a:extLst>
                </a:gridCol>
                <a:gridCol w="2152649">
                  <a:extLst>
                    <a:ext uri="{9D8B030D-6E8A-4147-A177-3AD203B41FA5}">
                      <a16:colId xmlns:a16="http://schemas.microsoft.com/office/drawing/2014/main" val="145715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by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by 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74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“ad” for “had”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27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dont</a:t>
                      </a:r>
                      <a:r>
                        <a:rPr lang="en-US" dirty="0"/>
                        <a:t>” for “don’t”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30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“t” for “the”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30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“w” for “with”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62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dnt</a:t>
                      </a:r>
                      <a:r>
                        <a:rPr lang="en-US" dirty="0"/>
                        <a:t>” for “don’t”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jst</a:t>
                      </a:r>
                      <a:r>
                        <a:rPr lang="en-US" dirty="0"/>
                        <a:t>” for “just”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01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wiv</a:t>
                      </a:r>
                      <a:r>
                        <a:rPr lang="en-US" dirty="0"/>
                        <a:t>” for “with”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7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“4” for “for” (no space)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4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815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BF12E-30CF-7646-90DA-5EA6B8A7D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 features of known documents hand-identified</a:t>
            </a:r>
          </a:p>
          <a:p>
            <a:r>
              <a:rPr lang="en-US" dirty="0"/>
              <a:t>Look for these features in questioned documents:</a:t>
            </a:r>
          </a:p>
          <a:p>
            <a:pPr lvl="1"/>
            <a:r>
              <a:rPr lang="en-US" i="1" dirty="0"/>
              <a:t>Will do when </a:t>
            </a:r>
            <a:r>
              <a:rPr lang="en-US" i="1" dirty="0" err="1"/>
              <a:t>i</a:t>
            </a:r>
            <a:r>
              <a:rPr lang="en-US" i="1" dirty="0"/>
              <a:t> wake up, so tired. Need talk 2 </a:t>
            </a:r>
            <a:r>
              <a:rPr lang="en-US" i="1" dirty="0" err="1"/>
              <a:t>chris</a:t>
            </a:r>
            <a:r>
              <a:rPr lang="en-US" i="1" dirty="0"/>
              <a:t>. Still </a:t>
            </a:r>
            <a:r>
              <a:rPr lang="en-US" i="1" dirty="0" err="1"/>
              <a:t>hav</a:t>
            </a:r>
            <a:r>
              <a:rPr lang="en-US" i="1" dirty="0"/>
              <a:t> </a:t>
            </a:r>
            <a:r>
              <a:rPr lang="en-US" i="1" dirty="0" err="1"/>
              <a:t>feelins</a:t>
            </a:r>
            <a:r>
              <a:rPr lang="en-US" i="1" dirty="0"/>
              <a:t> </a:t>
            </a:r>
            <a:r>
              <a:rPr lang="en-US" b="1" i="1" dirty="0"/>
              <a:t>4him</a:t>
            </a:r>
            <a:r>
              <a:rPr lang="en-US" i="1" dirty="0"/>
              <a:t>. X </a:t>
            </a:r>
          </a:p>
          <a:p>
            <a:r>
              <a:rPr lang="en-US" dirty="0"/>
              <a:t>Grant concluded later messages inconsistent with AB’s style; CB later admitted setting fire and killing 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1E2BE-B795-CC46-9530-624273BA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Grant’s analysis</a:t>
            </a:r>
          </a:p>
        </p:txBody>
      </p:sp>
    </p:spTree>
    <p:extLst>
      <p:ext uri="{BB962C8B-B14F-4D97-AF65-F5344CB8AC3E}">
        <p14:creationId xmlns:p14="http://schemas.microsoft.com/office/powerpoint/2010/main" val="401474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BE03E-4EB3-E44C-A32E-D2DD1E79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works by comparing “closeness” of documents</a:t>
            </a:r>
          </a:p>
          <a:p>
            <a:r>
              <a:rPr lang="en-US" dirty="0"/>
              <a:t>More similar = “close” = more likely</a:t>
            </a:r>
          </a:p>
          <a:p>
            <a:r>
              <a:rPr lang="en-US" dirty="0"/>
              <a:t>“Closed-class problem”: select the locked-room suspect</a:t>
            </a:r>
          </a:p>
          <a:p>
            <a:r>
              <a:rPr lang="en-US" dirty="0"/>
              <a:t>“Open-class problem”: How about none-of-the-above?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08F32-9E5C-8449-BDFC-057DBFBE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“Case half solved”</a:t>
            </a:r>
          </a:p>
        </p:txBody>
      </p:sp>
    </p:spTree>
    <p:extLst>
      <p:ext uri="{BB962C8B-B14F-4D97-AF65-F5344CB8AC3E}">
        <p14:creationId xmlns:p14="http://schemas.microsoft.com/office/powerpoint/2010/main" val="288294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Literature often open-class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962400" cy="42672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Who is Elena Ferrante? </a:t>
            </a:r>
          </a:p>
          <a:p>
            <a:pPr lvl="1">
              <a:defRPr/>
            </a:pPr>
            <a:r>
              <a:rPr lang="en-US" dirty="0"/>
              <a:t>Longlisted (2016) for Booker Prize</a:t>
            </a:r>
          </a:p>
          <a:p>
            <a:pPr lvl="1">
              <a:defRPr/>
            </a:pPr>
            <a:r>
              <a:rPr lang="en-US" dirty="0"/>
              <a:t>Known to be pseudonym, but for whom?</a:t>
            </a:r>
          </a:p>
          <a:p>
            <a:pPr lvl="1">
              <a:defRPr/>
            </a:pPr>
            <a:r>
              <a:rPr lang="en-US" dirty="0"/>
              <a:t>Is “Elena” even a woman?</a:t>
            </a:r>
          </a:p>
          <a:p>
            <a:pPr marL="82296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Typical English scholarship questions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6A96A-197F-4B1C-B317-4BFE62F8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01" y="1547018"/>
            <a:ext cx="358140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29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Poe’s early work?</a:t>
            </a:r>
          </a:p>
        </p:txBody>
      </p:sp>
      <p:pic>
        <p:nvPicPr>
          <p:cNvPr id="10" name="Content Placeholder 9" descr="YoungPoe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5055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Analysis by Paul Collins (2013)</a:t>
            </a:r>
          </a:p>
          <a:p>
            <a:r>
              <a:rPr lang="en-US" dirty="0"/>
              <a:t>Two prose works (1826)</a:t>
            </a:r>
          </a:p>
          <a:p>
            <a:r>
              <a:rPr lang="en-US" dirty="0"/>
              <a:t>Author listed as Henry Poe (W. H. P.)</a:t>
            </a:r>
          </a:p>
          <a:p>
            <a:r>
              <a:rPr lang="en-US" dirty="0"/>
              <a:t>Collins argues thematic and stylistic similarity to Edgar Allan’s work</a:t>
            </a:r>
          </a:p>
          <a:p>
            <a:r>
              <a:rPr lang="en-US" dirty="0"/>
              <a:t>Computational analysis (JGAAP) confirms: earliest known published prose by E.A.P.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14C27-F163-8A4C-A923-95581614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for non-forensics as well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BF25C-B619-A74B-8F3E-4358BB9F57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you’re writing a biography of Abraham Lincoln, you want to know what really happened.</a:t>
            </a:r>
          </a:p>
          <a:p>
            <a:endParaRPr lang="en-US" dirty="0"/>
          </a:p>
          <a:p>
            <a:r>
              <a:rPr lang="en-US" b="1" i="1" dirty="0"/>
              <a:t>This</a:t>
            </a:r>
            <a:r>
              <a:rPr lang="en-US" dirty="0"/>
              <a:t> might not be an authentic source.</a:t>
            </a:r>
          </a:p>
        </p:txBody>
      </p:sp>
      <p:pic>
        <p:nvPicPr>
          <p:cNvPr id="1026" name="Picture 2" descr="Abraham Lincoln: Vampire Hunter - Rotten Tomatoes">
            <a:extLst>
              <a:ext uri="{FF2B5EF4-FFF2-40B4-BE49-F238E27FC236}">
                <a16:creationId xmlns:a16="http://schemas.microsoft.com/office/drawing/2014/main" id="{179038AF-A3C9-6C24-5C64-078C55C84A0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58" y="1524000"/>
            <a:ext cx="3109383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214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well-known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Federalist Papers</a:t>
            </a:r>
          </a:p>
          <a:p>
            <a:r>
              <a:rPr lang="en-US" dirty="0"/>
              <a:t>The “Unabomber Manifesto”</a:t>
            </a:r>
          </a:p>
          <a:p>
            <a:r>
              <a:rPr lang="en-US" dirty="0"/>
              <a:t>Joe Klein’s </a:t>
            </a:r>
            <a:r>
              <a:rPr lang="en-US" i="1" dirty="0"/>
              <a:t>Primary Colors</a:t>
            </a:r>
          </a:p>
          <a:p>
            <a:r>
              <a:rPr lang="en-US" dirty="0"/>
              <a:t>Rowling’s </a:t>
            </a:r>
            <a:r>
              <a:rPr lang="en-US" i="1" dirty="0"/>
              <a:t>The Cuckoo’s Calling</a:t>
            </a:r>
          </a:p>
          <a:p>
            <a:r>
              <a:rPr lang="en-US" i="1" dirty="0" err="1"/>
              <a:t>Ceglia</a:t>
            </a:r>
            <a:r>
              <a:rPr lang="en-US" i="1" dirty="0"/>
              <a:t> v. Zuckerberg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14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my cases (w/changes)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Bilbo Baggins, a native of </a:t>
            </a:r>
            <a:r>
              <a:rPr lang="en-US" dirty="0" err="1"/>
              <a:t>Mordor</a:t>
            </a:r>
            <a:endParaRPr lang="en-US" dirty="0"/>
          </a:p>
          <a:p>
            <a:r>
              <a:rPr lang="en-US" dirty="0"/>
              <a:t>Anonymous on-line (newspaper) critic of </a:t>
            </a:r>
            <a:r>
              <a:rPr lang="en-US" dirty="0" err="1"/>
              <a:t>Mordor</a:t>
            </a:r>
            <a:r>
              <a:rPr lang="en-US" dirty="0"/>
              <a:t> government</a:t>
            </a:r>
          </a:p>
          <a:p>
            <a:r>
              <a:rPr lang="en-US" dirty="0"/>
              <a:t>Applying for asylum in United States</a:t>
            </a:r>
          </a:p>
          <a:p>
            <a:r>
              <a:rPr lang="en-US" dirty="0"/>
              <a:t>How to address his claim?</a:t>
            </a:r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26627" name="Content Placeholder 4" descr="imgres.jpe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0" y="1600200"/>
            <a:ext cx="3259138" cy="2440944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offered</a:t>
            </a:r>
          </a:p>
        </p:txBody>
      </p:sp>
      <p:pic>
        <p:nvPicPr>
          <p:cNvPr id="27650" name="Content Placeholder 4" descr="imgres-4.jpe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68143" y="1573212"/>
            <a:ext cx="2743200" cy="1931988"/>
          </a:xfrm>
        </p:spPr>
      </p:pic>
      <p:sp>
        <p:nvSpPr>
          <p:cNvPr id="27651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~10 signed articles (photocopies) from Mordor newspaper</a:t>
            </a:r>
          </a:p>
          <a:p>
            <a:r>
              <a:rPr lang="en-US" dirty="0"/>
              <a:t>~11 unsigned articles (web pages) from online paper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not him, who?</a:t>
            </a:r>
          </a:p>
        </p:txBody>
      </p:sp>
      <p:pic>
        <p:nvPicPr>
          <p:cNvPr id="27652" name="Picture 5" descr="imgres-3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1835" y="3733800"/>
            <a:ext cx="27051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D2938E-E24F-954D-98F8-EE142B2B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it </a:t>
            </a:r>
            <a:r>
              <a:rPr lang="en-US" i="1" dirty="0"/>
              <a:t>could</a:t>
            </a:r>
            <a:r>
              <a:rPr lang="en-US" dirty="0"/>
              <a:t> be anyone, let it be anyone!</a:t>
            </a:r>
          </a:p>
          <a:p>
            <a:pPr lvl="1"/>
            <a:r>
              <a:rPr lang="en-US" dirty="0"/>
              <a:t>Bilbo’s writing will be most like his own!</a:t>
            </a:r>
          </a:p>
          <a:p>
            <a:r>
              <a:rPr lang="en-US" dirty="0"/>
              <a:t>5 named authors from political columns of online Elvish language newspaper</a:t>
            </a:r>
          </a:p>
          <a:p>
            <a:r>
              <a:rPr lang="en-US" dirty="0"/>
              <a:t> 160 news articles, at least thirty articles per author  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8CFCA-957A-8044-8EC7-7E3655BD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insight: ad-hoc KDs</a:t>
            </a:r>
          </a:p>
        </p:txBody>
      </p:sp>
    </p:spTree>
    <p:extLst>
      <p:ext uri="{BB962C8B-B14F-4D97-AF65-F5344CB8AC3E}">
        <p14:creationId xmlns:p14="http://schemas.microsoft.com/office/powerpoint/2010/main" val="381901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AA05F-BF2A-D540-810D-044F53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expected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4A35B-3F85-8B4C-90EA-4FFC6DA33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Bilbo closer than any 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7B762-52C9-6740-AEC2-248DF580B4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 off the street closer than Bilbo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23D861-F21E-504D-847E-F58A8825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3970"/>
              </p:ext>
            </p:extLst>
          </p:nvPr>
        </p:nvGraphicFramePr>
        <p:xfrm>
          <a:off x="1629516" y="2514600"/>
          <a:ext cx="279008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084">
                  <a:extLst>
                    <a:ext uri="{9D8B030D-6E8A-4147-A177-3AD203B41FA5}">
                      <a16:colId xmlns:a16="http://schemas.microsoft.com/office/drawing/2014/main" val="17886186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Bilbo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64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6416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6677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8995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422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11121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8B3621-A254-A546-ABB8-633CE4D14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88281"/>
              </p:ext>
            </p:extLst>
          </p:nvPr>
        </p:nvGraphicFramePr>
        <p:xfrm>
          <a:off x="5709846" y="2514600"/>
          <a:ext cx="279008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084">
                  <a:extLst>
                    <a:ext uri="{9D8B030D-6E8A-4147-A177-3AD203B41FA5}">
                      <a16:colId xmlns:a16="http://schemas.microsoft.com/office/drawing/2014/main" val="178861869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640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6416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6677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i="1" dirty="0"/>
                        <a:t>Bilbo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8995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422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dirty="0"/>
                        <a:t>Distractor #5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11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27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hypothesis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Baggins were NOT the author of the questioned documents, there is only 1/6 chance he (KD) would be the closest author among the total author set to the QD</a:t>
            </a:r>
          </a:p>
          <a:p>
            <a:r>
              <a:rPr lang="en-US" dirty="0"/>
              <a:t>Strengthen with multiple analyses</a:t>
            </a:r>
          </a:p>
          <a:p>
            <a:pPr lvl="1"/>
            <a:r>
              <a:rPr lang="en-US" dirty="0"/>
              <a:t>1 analysis = 1/6</a:t>
            </a:r>
          </a:p>
          <a:p>
            <a:pPr lvl="1"/>
            <a:r>
              <a:rPr lang="en-US" dirty="0"/>
              <a:t>2 analyses = 1/(6x6)</a:t>
            </a:r>
          </a:p>
          <a:p>
            <a:pPr lvl="1"/>
            <a:r>
              <a:rPr lang="en-US" dirty="0"/>
              <a:t>5 analyses = 1/(6x6x6x6x6) = YAHTZEE!</a:t>
            </a:r>
          </a:p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Georgia" charset="0"/>
                <a:ea typeface="ＭＳ Ｐゴシック" charset="0"/>
                <a:cs typeface="ＭＳ Ｐゴシック" charset="0"/>
              </a:rPr>
              <a:t>The Cuckoo’s Calling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Published April 30, 2013</a:t>
            </a:r>
          </a:p>
          <a:p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Author named as Robert Galbraith</a:t>
            </a:r>
          </a:p>
          <a:p>
            <a:pPr lvl="1"/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Acknowledged pseudonym</a:t>
            </a:r>
          </a:p>
          <a:p>
            <a:r>
              <a:rPr lang="en-US" dirty="0" err="1">
                <a:latin typeface="Georgia" charset="0"/>
                <a:ea typeface="ＭＳ Ｐゴシック" charset="0"/>
                <a:cs typeface="ＭＳ Ｐゴシック" charset="0"/>
              </a:rPr>
              <a:t>Outed</a:t>
            </a:r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 on Twitter as J.K. Rowling (author of </a:t>
            </a:r>
            <a:r>
              <a:rPr lang="en-US" i="1" dirty="0">
                <a:latin typeface="Georgia" charset="0"/>
                <a:ea typeface="ＭＳ Ｐゴシック" charset="0"/>
                <a:cs typeface="ＭＳ Ｐゴシック" charset="0"/>
              </a:rPr>
              <a:t>Harry Potter</a:t>
            </a:r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 series).</a:t>
            </a:r>
          </a:p>
          <a:p>
            <a:r>
              <a:rPr lang="en-US" dirty="0">
                <a:latin typeface="Georgia" charset="0"/>
                <a:ea typeface="ＭＳ Ｐゴシック" charset="0"/>
                <a:cs typeface="ＭＳ Ｐゴシック" charset="0"/>
              </a:rPr>
              <a:t>Confirmation or disproof needed by newspaper</a:t>
            </a:r>
          </a:p>
          <a:p>
            <a:pPr lvl="1"/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Content Placeholder 3" descr="Galbraith_TheCuckoosCalling_HC-1.jpg">
            <a:extLst>
              <a:ext uri="{FF2B5EF4-FFF2-40B4-BE49-F238E27FC236}">
                <a16:creationId xmlns:a16="http://schemas.microsoft.com/office/drawing/2014/main" id="{E22DE666-6771-43B3-9AE9-D20C0E5360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" b="9900"/>
          <a:stretch>
            <a:fillRect/>
          </a:stretch>
        </p:blipFill>
        <p:spPr>
          <a:xfrm>
            <a:off x="5276088" y="1524000"/>
            <a:ext cx="3657600" cy="4663440"/>
          </a:xfrm>
        </p:spPr>
      </p:pic>
    </p:spTree>
    <p:extLst>
      <p:ext uri="{BB962C8B-B14F-4D97-AF65-F5344CB8AC3E}">
        <p14:creationId xmlns:p14="http://schemas.microsoft.com/office/powerpoint/2010/main" val="2438878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Rowling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distractor authors (contemporary female British crime novelists), total 4 candidates</a:t>
            </a:r>
          </a:p>
          <a:p>
            <a:r>
              <a:rPr lang="en-US" dirty="0"/>
              <a:t>Elimination threshold used of top 2</a:t>
            </a:r>
          </a:p>
          <a:p>
            <a:r>
              <a:rPr lang="en-US" dirty="0"/>
              <a:t>Four feature sets (word lengths, character 4-grams, word pairs, 100 most common words)</a:t>
            </a:r>
          </a:p>
          <a:p>
            <a:r>
              <a:rPr lang="en-US" dirty="0"/>
              <a:t>Only Rowling not eliminated among candidates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Rowling example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How about none-of-the-above?</a:t>
            </a:r>
          </a:p>
          <a:p>
            <a:r>
              <a:rPr lang="en-US" dirty="0"/>
              <a:t>If Rowling not author, chances of being in top 2 are 50% (2 of 4)</a:t>
            </a:r>
          </a:p>
          <a:p>
            <a:r>
              <a:rPr lang="en-US" dirty="0"/>
              <a:t>Chances of being in top 2 4 times in a row are one in 16, about 6%.   </a:t>
            </a:r>
            <a:r>
              <a:rPr lang="en-US" i="1" dirty="0"/>
              <a:t>Conclusion is “unlikely.”</a:t>
            </a:r>
          </a:p>
          <a:p>
            <a:r>
              <a:rPr lang="en-US" dirty="0"/>
              <a:t>Rowling acknowledged authorship 13 July 2013 </a:t>
            </a:r>
          </a:p>
        </p:txBody>
      </p:sp>
      <p:pic>
        <p:nvPicPr>
          <p:cNvPr id="6" name="Content Placeholder 3" descr="jk-rowling.jpg">
            <a:extLst>
              <a:ext uri="{FF2B5EF4-FFF2-40B4-BE49-F238E27FC236}">
                <a16:creationId xmlns:a16="http://schemas.microsoft.com/office/drawing/2014/main" id="{8AB67D5D-D9FC-49A1-B241-458AE333110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r="9778"/>
          <a:stretch>
            <a:fillRect/>
          </a:stretch>
        </p:blipFill>
        <p:spPr bwMode="auto">
          <a:xfrm>
            <a:off x="5206052" y="1607026"/>
            <a:ext cx="3617913" cy="4497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752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AE9C6-F3D4-EA41-B16D-94F1896B1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JGAAP : Java Graphical Authorship Attribution Program</a:t>
            </a:r>
          </a:p>
          <a:p>
            <a:pPr lvl="1"/>
            <a:r>
              <a:rPr lang="en-US" dirty="0"/>
              <a:t>General-purpose analysis program</a:t>
            </a:r>
          </a:p>
          <a:p>
            <a:pPr lvl="1"/>
            <a:r>
              <a:rPr lang="en-US" dirty="0"/>
              <a:t>To be demonstrated</a:t>
            </a:r>
          </a:p>
          <a:p>
            <a:r>
              <a:rPr lang="en-US" dirty="0"/>
              <a:t>Envelope : Proprietary J&amp;A program to extend JGAAP to open-class verification</a:t>
            </a:r>
          </a:p>
          <a:p>
            <a:r>
              <a:rPr lang="en-US" dirty="0"/>
              <a:t>BC: Proprietary J&amp;A scalable phrasal overlap finder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E92E7A-15E7-C240-B435-E95A0A6A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support</a:t>
            </a:r>
          </a:p>
        </p:txBody>
      </p:sp>
    </p:spTree>
    <p:extLst>
      <p:ext uri="{BB962C8B-B14F-4D97-AF65-F5344CB8AC3E}">
        <p14:creationId xmlns:p14="http://schemas.microsoft.com/office/powerpoint/2010/main" val="183741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>
            <a:extLst>
              <a:ext uri="{FF2B5EF4-FFF2-40B4-BE49-F238E27FC236}">
                <a16:creationId xmlns:a16="http://schemas.microsoft.com/office/drawing/2014/main" id="{8913A09D-D3B2-BB46-BDBA-B383D171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Questioned documents</a:t>
            </a:r>
          </a:p>
        </p:txBody>
      </p:sp>
      <p:sp>
        <p:nvSpPr>
          <p:cNvPr id="3074" name="Content Placeholder 2">
            <a:extLst>
              <a:ext uri="{FF2B5EF4-FFF2-40B4-BE49-F238E27FC236}">
                <a16:creationId xmlns:a16="http://schemas.microsoft.com/office/drawing/2014/main" id="{2B69FD13-A808-144D-A671-9A2F04EDC9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mr-IN" altLang="en-US" dirty="0">
                <a:ea typeface="ＭＳ Ｐゴシック" panose="020B0600070205080204" pitchFamily="34" charset="-128"/>
              </a:rPr>
              <a:t>…</a:t>
            </a:r>
            <a:r>
              <a:rPr lang="en-US" altLang="en-US" dirty="0">
                <a:ea typeface="ＭＳ Ｐゴシック" panose="020B0600070205080204" pitchFamily="34" charset="-128"/>
              </a:rPr>
              <a:t> are a basic fact of life</a:t>
            </a:r>
          </a:p>
          <a:p>
            <a:pPr>
              <a:lnSpc>
                <a:spcPct val="100000"/>
              </a:lnSpc>
            </a:pPr>
            <a:r>
              <a:rPr lang="mr-IN" altLang="en-US" dirty="0">
                <a:ea typeface="ＭＳ Ｐゴシック" panose="020B0600070205080204" pitchFamily="34" charset="-128"/>
              </a:rPr>
              <a:t>…</a:t>
            </a:r>
            <a:r>
              <a:rPr lang="en-US" altLang="en-US" dirty="0">
                <a:ea typeface="ＭＳ Ｐゴシック" panose="020B0600070205080204" pitchFamily="34" charset="-128"/>
              </a:rPr>
              <a:t> in fiction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… in scholarship</a:t>
            </a:r>
          </a:p>
          <a:p>
            <a:pPr>
              <a:lnSpc>
                <a:spcPct val="100000"/>
              </a:lnSpc>
            </a:pPr>
            <a:r>
              <a:rPr lang="mr-IN" altLang="en-US" dirty="0">
                <a:ea typeface="ＭＳ Ｐゴシック" panose="020B0600070205080204" pitchFamily="34" charset="-128"/>
              </a:rPr>
              <a:t>…</a:t>
            </a:r>
            <a:r>
              <a:rPr lang="en-US" altLang="en-US" dirty="0">
                <a:ea typeface="ＭＳ Ｐゴシック" panose="020B0600070205080204" pitchFamily="34" charset="-128"/>
              </a:rPr>
              <a:t> and reality</a:t>
            </a: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“Who wrote this?”</a:t>
            </a:r>
          </a:p>
        </p:txBody>
      </p:sp>
      <p:pic>
        <p:nvPicPr>
          <p:cNvPr id="3075" name="Content Placeholder 4">
            <a:extLst>
              <a:ext uri="{FF2B5EF4-FFF2-40B4-BE49-F238E27FC236}">
                <a16:creationId xmlns:a16="http://schemas.microsoft.com/office/drawing/2014/main" id="{69FF2A23-12B0-4549-B022-01FAEF43FB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4648" y="1417320"/>
            <a:ext cx="3617913" cy="3897313"/>
          </a:xfrm>
        </p:spPr>
      </p:pic>
    </p:spTree>
    <p:extLst>
      <p:ext uri="{BB962C8B-B14F-4D97-AF65-F5344CB8AC3E}">
        <p14:creationId xmlns:p14="http://schemas.microsoft.com/office/powerpoint/2010/main" val="4003042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JGAAP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1472424" y="1417638"/>
            <a:ext cx="7239000" cy="4525963"/>
          </a:xfrm>
        </p:spPr>
        <p:txBody>
          <a:bodyPr/>
          <a:lstStyle/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NSF-funded open-source freeware for authorship analysis experiments</a:t>
            </a:r>
          </a:p>
          <a:p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Offers many different choices for language experiments.</a:t>
            </a:r>
          </a:p>
          <a:p>
            <a:pPr lvl="1"/>
            <a:r>
              <a:rPr lang="en-US" dirty="0">
                <a:ea typeface="ＭＳ Ｐゴシック" pitchFamily="4" charset="-128"/>
                <a:cs typeface="ＭＳ Ｐゴシック" pitchFamily="4" charset="-128"/>
              </a:rPr>
              <a:t>Let’s play with it, shall we?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04E2-07A2-9148-9448-90D0AD2A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8603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4">
            <a:extLst>
              <a:ext uri="{FF2B5EF4-FFF2-40B4-BE49-F238E27FC236}">
                <a16:creationId xmlns:a16="http://schemas.microsoft.com/office/drawing/2014/main" id="{0E9B3786-9FBB-454D-869D-1DE9F9CC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563" y="228600"/>
            <a:ext cx="7477125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“Mysterious Note” – in fiction</a:t>
            </a:r>
          </a:p>
        </p:txBody>
      </p:sp>
      <p:sp>
        <p:nvSpPr>
          <p:cNvPr id="4098" name="Content Placeholder 6">
            <a:extLst>
              <a:ext uri="{FF2B5EF4-FFF2-40B4-BE49-F238E27FC236}">
                <a16:creationId xmlns:a16="http://schemas.microsoft.com/office/drawing/2014/main" id="{697BFA6E-7C4F-F949-AC8D-EC812D80F6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In Conan Doyle’s </a:t>
            </a:r>
            <a:r>
              <a:rPr lang="en-US" altLang="en-US" sz="2400" i="1">
                <a:ea typeface="ＭＳ Ｐゴシック" panose="020B0600070205080204" pitchFamily="34" charset="-128"/>
              </a:rPr>
              <a:t>The Hound of the Baskervilles</a:t>
            </a:r>
            <a:r>
              <a:rPr lang="en-US" altLang="en-US" sz="2400">
                <a:ea typeface="ＭＳ Ｐゴシック" panose="020B0600070205080204" pitchFamily="34" charset="-128"/>
              </a:rPr>
              <a:t>, Sir Henry Baskerville receives a note (made from words clipped from the newspaper) warning him “away from the moor.”</a:t>
            </a:r>
          </a:p>
          <a:p>
            <a:pPr>
              <a:lnSpc>
                <a:spcPct val="100000"/>
              </a:lnSpc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But who wrote it?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2F3B875-E4BD-1046-9C38-CE770948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28" y="1371600"/>
            <a:ext cx="3480919" cy="501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5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1DD05-05EB-2D34-9138-CC36513F2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Epistle to the Hebrews</a:t>
            </a:r>
          </a:p>
          <a:p>
            <a:r>
              <a:rPr lang="en-US" dirty="0"/>
              <a:t>The Donation of Constantine</a:t>
            </a:r>
          </a:p>
          <a:p>
            <a:r>
              <a:rPr lang="en-US" dirty="0"/>
              <a:t>The Federalist Papers</a:t>
            </a:r>
          </a:p>
          <a:p>
            <a:r>
              <a:rPr lang="en-US" i="1" dirty="0"/>
              <a:t>Vortigern</a:t>
            </a:r>
            <a:r>
              <a:rPr lang="en-US" dirty="0"/>
              <a:t>, Shakespeare’s lost play</a:t>
            </a:r>
          </a:p>
          <a:p>
            <a:r>
              <a:rPr lang="en-US" dirty="0"/>
              <a:t>The Hitler Diaries</a:t>
            </a:r>
          </a:p>
          <a:p>
            <a:r>
              <a:rPr lang="en-US" i="1" dirty="0"/>
              <a:t>Primary Colors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8D3DD9-F220-9DBF-3CDA-C51B34FA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Mysterious notes in scholarship</a:t>
            </a:r>
          </a:p>
        </p:txBody>
      </p:sp>
    </p:spTree>
    <p:extLst>
      <p:ext uri="{BB962C8B-B14F-4D97-AF65-F5344CB8AC3E}">
        <p14:creationId xmlns:p14="http://schemas.microsoft.com/office/powerpoint/2010/main" val="78556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8D6785-C380-AFE0-EDF1-787DCEC4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notes in forensics</a:t>
            </a:r>
          </a:p>
        </p:txBody>
      </p:sp>
      <p:graphicFrame>
        <p:nvGraphicFramePr>
          <p:cNvPr id="2052" name="Content Placeholder 1">
            <a:extLst>
              <a:ext uri="{FF2B5EF4-FFF2-40B4-BE49-F238E27FC236}">
                <a16:creationId xmlns:a16="http://schemas.microsoft.com/office/drawing/2014/main" id="{074D7CBA-FF62-B562-A5D5-3ECD7AB9FEB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5301823"/>
              </p:ext>
            </p:extLst>
          </p:nvPr>
        </p:nvGraphicFramePr>
        <p:xfrm>
          <a:off x="1435608" y="1524000"/>
          <a:ext cx="3657600" cy="466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A person in a uniform&#10;&#10;Description automatically generated with medium confidence">
            <a:extLst>
              <a:ext uri="{FF2B5EF4-FFF2-40B4-BE49-F238E27FC236}">
                <a16:creationId xmlns:a16="http://schemas.microsoft.com/office/drawing/2014/main" id="{4A2815EA-42B1-D86D-6F19-E7E7A07517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60" y="1524000"/>
            <a:ext cx="355358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04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3776</TotalTime>
  <Words>2928</Words>
  <Application>Microsoft Macintosh PowerPoint</Application>
  <PresentationFormat>On-screen Show (4:3)</PresentationFormat>
  <Paragraphs>392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Georgia</vt:lpstr>
      <vt:lpstr>Times</vt:lpstr>
      <vt:lpstr>Verdana</vt:lpstr>
      <vt:lpstr>Wingdings 2</vt:lpstr>
      <vt:lpstr>Solstice</vt:lpstr>
      <vt:lpstr>Stylometric authorship attribution: A Detective ROMANCE</vt:lpstr>
      <vt:lpstr>About myself</vt:lpstr>
      <vt:lpstr>What does this have to do with digital editions?</vt:lpstr>
      <vt:lpstr>Investigation and evidence</vt:lpstr>
      <vt:lpstr>True for non-forensics as well</vt:lpstr>
      <vt:lpstr>Questioned documents</vt:lpstr>
      <vt:lpstr>“Mysterious Note” – in fiction</vt:lpstr>
      <vt:lpstr>Mysterious notes in scholarship</vt:lpstr>
      <vt:lpstr>Mysterious notes in forensics</vt:lpstr>
      <vt:lpstr>Questioned Documents</vt:lpstr>
      <vt:lpstr>Is the suicide note real?</vt:lpstr>
      <vt:lpstr>In real life (Chaski, 1995)</vt:lpstr>
      <vt:lpstr>Dealing with these notes</vt:lpstr>
      <vt:lpstr>Basic approach (stylometry)</vt:lpstr>
      <vt:lpstr>Sometimes it’s obvious</vt:lpstr>
      <vt:lpstr>Not so obvious?</vt:lpstr>
      <vt:lpstr>Analyzing the suicide note</vt:lpstr>
      <vt:lpstr>Individual minds become  individual writings</vt:lpstr>
      <vt:lpstr>About me:</vt:lpstr>
      <vt:lpstr>Language as habits</vt:lpstr>
      <vt:lpstr>Vocabulary habits</vt:lpstr>
      <vt:lpstr>Vocabulary habits (2)</vt:lpstr>
      <vt:lpstr>In real life (Shuy, 2001)</vt:lpstr>
      <vt:lpstr>Devil strip</vt:lpstr>
      <vt:lpstr>In real life (2) (Wellman, 1936)</vt:lpstr>
      <vt:lpstr>Can work on phrases, too</vt:lpstr>
      <vt:lpstr>In real life (3)</vt:lpstr>
      <vt:lpstr>When it works, it’s great</vt:lpstr>
      <vt:lpstr>Another type of cue</vt:lpstr>
      <vt:lpstr>Word length as cue</vt:lpstr>
      <vt:lpstr>The issue</vt:lpstr>
      <vt:lpstr>One solution</vt:lpstr>
      <vt:lpstr>Histograms of “features”</vt:lpstr>
      <vt:lpstr>An interesting feature set</vt:lpstr>
      <vt:lpstr>Look at this slide</vt:lpstr>
      <vt:lpstr>… and tell me what changed</vt:lpstr>
      <vt:lpstr>Common words</vt:lpstr>
      <vt:lpstr>Literary: The Case of Oz XV</vt:lpstr>
      <vt:lpstr>Historical synopsis</vt:lpstr>
      <vt:lpstr>Historical synopsis</vt:lpstr>
      <vt:lpstr>Binongo (2003) analysis</vt:lpstr>
      <vt:lpstr>Baum is on right</vt:lpstr>
      <vt:lpstr>In real life (Juola, 2012)</vt:lpstr>
      <vt:lpstr>In real life (2) (Grant, 2013)</vt:lpstr>
      <vt:lpstr>SMS vocabulary differs</vt:lpstr>
      <vt:lpstr>Grant’s analysis</vt:lpstr>
      <vt:lpstr>“Case half solved”</vt:lpstr>
      <vt:lpstr>Literature often open-class</vt:lpstr>
      <vt:lpstr>Poe’s early work?</vt:lpstr>
      <vt:lpstr>Some well-known cases</vt:lpstr>
      <vt:lpstr>One of my cases (w/changes)</vt:lpstr>
      <vt:lpstr>Evidence offered</vt:lpstr>
      <vt:lpstr>Key insight: ad-hoc KDs</vt:lpstr>
      <vt:lpstr>Two expected scenarios</vt:lpstr>
      <vt:lpstr>Working hypothesis</vt:lpstr>
      <vt:lpstr>The Cuckoo’s Calling</vt:lpstr>
      <vt:lpstr>Rowling example</vt:lpstr>
      <vt:lpstr>Rowling example (2)</vt:lpstr>
      <vt:lpstr>Software support</vt:lpstr>
      <vt:lpstr>JGAAP</vt:lpstr>
      <vt:lpstr>Thank you!  Any Questions?</vt:lpstr>
    </vt:vector>
  </TitlesOfParts>
  <Company>ECS - CSUS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Programming in OpenGL with Java</dc:title>
  <dc:creator>Gordon, Scott</dc:creator>
  <cp:lastModifiedBy>Patrick Juola</cp:lastModifiedBy>
  <cp:revision>101</cp:revision>
  <dcterms:created xsi:type="dcterms:W3CDTF">2016-08-25T04:06:32Z</dcterms:created>
  <dcterms:modified xsi:type="dcterms:W3CDTF">2022-07-10T13:28:04Z</dcterms:modified>
</cp:coreProperties>
</file>